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3" r:id="rId1"/>
  </p:sldMasterIdLst>
  <p:notesMasterIdLst>
    <p:notesMasterId r:id="rId17"/>
  </p:notesMasterIdLst>
  <p:sldIdLst>
    <p:sldId id="256" r:id="rId2"/>
    <p:sldId id="267" r:id="rId3"/>
    <p:sldId id="268" r:id="rId4"/>
    <p:sldId id="265" r:id="rId5"/>
    <p:sldId id="269" r:id="rId6"/>
    <p:sldId id="262" r:id="rId7"/>
    <p:sldId id="270" r:id="rId8"/>
    <p:sldId id="271" r:id="rId9"/>
    <p:sldId id="260" r:id="rId10"/>
    <p:sldId id="266" r:id="rId11"/>
    <p:sldId id="261" r:id="rId12"/>
    <p:sldId id="263" r:id="rId13"/>
    <p:sldId id="264" r:id="rId14"/>
    <p:sldId id="272" r:id="rId15"/>
    <p:sldId id="25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p:restoredTop sz="96405"/>
  </p:normalViewPr>
  <p:slideViewPr>
    <p:cSldViewPr snapToGrid="0" snapToObjects="1">
      <p:cViewPr varScale="1">
        <p:scale>
          <a:sx n="121" d="100"/>
          <a:sy n="121" d="100"/>
        </p:scale>
        <p:origin x="18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1B30C-BC59-AC43-9CC6-D87AC8E66FBD}"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2BD38-30AA-094D-A458-EAE0E6CC6DDD}" type="slidenum">
              <a:rPr lang="en-US" smtClean="0"/>
              <a:t>‹#›</a:t>
            </a:fld>
            <a:endParaRPr lang="en-US"/>
          </a:p>
        </p:txBody>
      </p:sp>
    </p:spTree>
    <p:extLst>
      <p:ext uri="{BB962C8B-B14F-4D97-AF65-F5344CB8AC3E}">
        <p14:creationId xmlns:p14="http://schemas.microsoft.com/office/powerpoint/2010/main" val="21904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the Presentation Set the scene of what is to come</a:t>
            </a:r>
          </a:p>
        </p:txBody>
      </p:sp>
      <p:sp>
        <p:nvSpPr>
          <p:cNvPr id="4" name="Slide Number Placeholder 3"/>
          <p:cNvSpPr>
            <a:spLocks noGrp="1"/>
          </p:cNvSpPr>
          <p:nvPr>
            <p:ph type="sldNum" sz="quarter" idx="5"/>
          </p:nvPr>
        </p:nvSpPr>
        <p:spPr/>
        <p:txBody>
          <a:bodyPr/>
          <a:lstStyle/>
          <a:p>
            <a:fld id="{2E62BD38-30AA-094D-A458-EAE0E6CC6DDD}" type="slidenum">
              <a:rPr lang="en-US" smtClean="0"/>
              <a:t>1</a:t>
            </a:fld>
            <a:endParaRPr lang="en-US"/>
          </a:p>
        </p:txBody>
      </p:sp>
    </p:spTree>
    <p:extLst>
      <p:ext uri="{BB962C8B-B14F-4D97-AF65-F5344CB8AC3E}">
        <p14:creationId xmlns:p14="http://schemas.microsoft.com/office/powerpoint/2010/main" val="2408999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8/29/22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550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9222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8/29/22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0948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8/29/22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7437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8/29/22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38538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6111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7776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615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8/29/22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48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200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8/29/22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306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8134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5531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62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19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87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761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8/29/22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7803832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microsoft.com/office/2007/relationships/media" Target="../media/media18.mp3"/><Relationship Id="rId7"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audio" Target="../media/media19.mp3"/><Relationship Id="rId5" Type="http://schemas.microsoft.com/office/2007/relationships/media" Target="../media/media19.mp3"/><Relationship Id="rId4" Type="http://schemas.openxmlformats.org/officeDocument/2006/relationships/audio" Target="../media/media18.mp3"/><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media" Target="../media/media22.mp3"/><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2.mp3"/></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media" Target="../media/media2.mp3"/><Relationship Id="rId7"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p3"/><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audio" Target="../media/media7.mp3"/><Relationship Id="rId13" Type="http://schemas.microsoft.com/office/2007/relationships/media" Target="../media/media10.mp3"/><Relationship Id="rId18" Type="http://schemas.openxmlformats.org/officeDocument/2006/relationships/image" Target="../media/image5.png"/><Relationship Id="rId3" Type="http://schemas.microsoft.com/office/2007/relationships/media" Target="../media/media5.mp3"/><Relationship Id="rId7" Type="http://schemas.microsoft.com/office/2007/relationships/media" Target="../media/media7.mp3"/><Relationship Id="rId12" Type="http://schemas.openxmlformats.org/officeDocument/2006/relationships/audio" Target="../media/media9.mp3"/><Relationship Id="rId17" Type="http://schemas.openxmlformats.org/officeDocument/2006/relationships/slideLayout" Target="../slideLayouts/slideLayout2.xml"/><Relationship Id="rId2" Type="http://schemas.openxmlformats.org/officeDocument/2006/relationships/audio" Target="../media/media4.mp3"/><Relationship Id="rId16" Type="http://schemas.openxmlformats.org/officeDocument/2006/relationships/audio" Target="../media/media11.mp3"/><Relationship Id="rId1" Type="http://schemas.microsoft.com/office/2007/relationships/media" Target="../media/media4.mp3"/><Relationship Id="rId6" Type="http://schemas.openxmlformats.org/officeDocument/2006/relationships/audio" Target="../media/media6.mp3"/><Relationship Id="rId11" Type="http://schemas.microsoft.com/office/2007/relationships/media" Target="../media/media9.mp3"/><Relationship Id="rId5" Type="http://schemas.microsoft.com/office/2007/relationships/media" Target="../media/media6.mp3"/><Relationship Id="rId15" Type="http://schemas.microsoft.com/office/2007/relationships/media" Target="../media/media11.mp3"/><Relationship Id="rId10" Type="http://schemas.openxmlformats.org/officeDocument/2006/relationships/audio" Target="../media/media8.mp3"/><Relationship Id="rId4" Type="http://schemas.openxmlformats.org/officeDocument/2006/relationships/audio" Target="../media/media5.mp3"/><Relationship Id="rId9" Type="http://schemas.microsoft.com/office/2007/relationships/media" Target="../media/media8.mp3"/><Relationship Id="rId14" Type="http://schemas.openxmlformats.org/officeDocument/2006/relationships/audio" Target="../media/media10.mp3"/></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brainyquote.com/authors/cristiano-ronaldo-quot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DFAF-3F3B-DF07-28B3-6186B984843D}"/>
              </a:ext>
            </a:extLst>
          </p:cNvPr>
          <p:cNvSpPr>
            <a:spLocks noGrp="1"/>
          </p:cNvSpPr>
          <p:nvPr>
            <p:ph type="ctrTitle"/>
          </p:nvPr>
        </p:nvSpPr>
        <p:spPr>
          <a:xfrm>
            <a:off x="1371600" y="728143"/>
            <a:ext cx="10505090" cy="1825096"/>
          </a:xfrm>
        </p:spPr>
        <p:txBody>
          <a:bodyPr/>
          <a:lstStyle/>
          <a:p>
            <a:r>
              <a:rPr lang="en-US" dirty="0"/>
              <a:t>UOE TEAM 2 (TIC TAC TOE)</a:t>
            </a:r>
          </a:p>
        </p:txBody>
      </p:sp>
      <p:sp>
        <p:nvSpPr>
          <p:cNvPr id="3" name="Subtitle 2">
            <a:extLst>
              <a:ext uri="{FF2B5EF4-FFF2-40B4-BE49-F238E27FC236}">
                <a16:creationId xmlns:a16="http://schemas.microsoft.com/office/drawing/2014/main" id="{3AB4B46F-5D8A-FE77-680E-99094F5C8CB3}"/>
              </a:ext>
            </a:extLst>
          </p:cNvPr>
          <p:cNvSpPr>
            <a:spLocks noGrp="1"/>
          </p:cNvSpPr>
          <p:nvPr>
            <p:ph type="subTitle" idx="1"/>
          </p:nvPr>
        </p:nvSpPr>
        <p:spPr>
          <a:xfrm>
            <a:off x="1371600" y="2553239"/>
            <a:ext cx="9448800" cy="685800"/>
          </a:xfrm>
        </p:spPr>
        <p:txBody>
          <a:bodyPr/>
          <a:lstStyle/>
          <a:p>
            <a:r>
              <a:rPr lang="en-US" dirty="0"/>
              <a:t>A new Take on a Classic Game 1300 BC to AD 2022</a:t>
            </a:r>
          </a:p>
        </p:txBody>
      </p:sp>
      <p:pic>
        <p:nvPicPr>
          <p:cNvPr id="5" name="Picture 4">
            <a:extLst>
              <a:ext uri="{FF2B5EF4-FFF2-40B4-BE49-F238E27FC236}">
                <a16:creationId xmlns:a16="http://schemas.microsoft.com/office/drawing/2014/main" id="{ED6BDC2D-B1FC-1530-1FA9-6213E99BA23B}"/>
              </a:ext>
            </a:extLst>
          </p:cNvPr>
          <p:cNvPicPr>
            <a:picLocks noChangeAspect="1"/>
          </p:cNvPicPr>
          <p:nvPr/>
        </p:nvPicPr>
        <p:blipFill>
          <a:blip r:embed="rId3"/>
          <a:stretch>
            <a:fillRect/>
          </a:stretch>
        </p:blipFill>
        <p:spPr>
          <a:xfrm>
            <a:off x="2687145" y="2752735"/>
            <a:ext cx="3251200" cy="3251200"/>
          </a:xfrm>
          <a:prstGeom prst="rect">
            <a:avLst/>
          </a:prstGeom>
        </p:spPr>
      </p:pic>
    </p:spTree>
    <p:extLst>
      <p:ext uri="{BB962C8B-B14F-4D97-AF65-F5344CB8AC3E}">
        <p14:creationId xmlns:p14="http://schemas.microsoft.com/office/powerpoint/2010/main" val="655105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07594-2937-95AC-5282-EF5716544453}"/>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D2742AA8-948C-F10C-5352-013E11A72AF9}"/>
              </a:ext>
            </a:extLst>
          </p:cNvPr>
          <p:cNvGraphicFramePr>
            <a:graphicFrameLocks noGrp="1"/>
          </p:cNvGraphicFramePr>
          <p:nvPr>
            <p:ph idx="1"/>
            <p:extLst>
              <p:ext uri="{D42A27DB-BD31-4B8C-83A1-F6EECF244321}">
                <p14:modId xmlns:p14="http://schemas.microsoft.com/office/powerpoint/2010/main" val="1438144860"/>
              </p:ext>
            </p:extLst>
          </p:nvPr>
        </p:nvGraphicFramePr>
        <p:xfrm>
          <a:off x="4666243" y="517391"/>
          <a:ext cx="7310166" cy="1122096"/>
        </p:xfrm>
        <a:graphic>
          <a:graphicData uri="http://schemas.openxmlformats.org/drawingml/2006/table">
            <a:tbl>
              <a:tblPr firstRow="1" firstCol="1" bandRow="1">
                <a:tableStyleId>{5C22544A-7EE6-4342-B048-85BDC9FD1C3A}</a:tableStyleId>
              </a:tblPr>
              <a:tblGrid>
                <a:gridCol w="3655083">
                  <a:extLst>
                    <a:ext uri="{9D8B030D-6E8A-4147-A177-3AD203B41FA5}">
                      <a16:colId xmlns:a16="http://schemas.microsoft.com/office/drawing/2014/main" val="501736990"/>
                    </a:ext>
                  </a:extLst>
                </a:gridCol>
                <a:gridCol w="3655083">
                  <a:extLst>
                    <a:ext uri="{9D8B030D-6E8A-4147-A177-3AD203B41FA5}">
                      <a16:colId xmlns:a16="http://schemas.microsoft.com/office/drawing/2014/main" val="2060833312"/>
                    </a:ext>
                  </a:extLst>
                </a:gridCol>
              </a:tblGrid>
              <a:tr h="280524">
                <a:tc>
                  <a:txBody>
                    <a:bodyPr/>
                    <a:lstStyle/>
                    <a:p>
                      <a:r>
                        <a:rPr lang="en-US" sz="1100">
                          <a:effectLst/>
                        </a:rPr>
                        <a:t>Level</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100">
                          <a:effectLst/>
                        </a:rPr>
                        <a:t>Salary Per Annum (£)</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42162792"/>
                  </a:ext>
                </a:extLst>
              </a:tr>
              <a:tr h="280524">
                <a:tc>
                  <a:txBody>
                    <a:bodyPr/>
                    <a:lstStyle/>
                    <a:p>
                      <a:r>
                        <a:rPr lang="en-US" sz="1100">
                          <a:effectLst/>
                        </a:rPr>
                        <a:t>Junior</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100">
                          <a:effectLst/>
                        </a:rPr>
                        <a:t>38000</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8937795"/>
                  </a:ext>
                </a:extLst>
              </a:tr>
              <a:tr h="280524">
                <a:tc>
                  <a:txBody>
                    <a:bodyPr/>
                    <a:lstStyle/>
                    <a:p>
                      <a:r>
                        <a:rPr lang="en-US" sz="1100" dirty="0">
                          <a:effectLst/>
                        </a:rPr>
                        <a:t>Middle</a:t>
                      </a:r>
                      <a:endParaRPr lang="en-GB" sz="1200" dirty="0">
                        <a:solidFill>
                          <a:srgbClr val="262626"/>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100">
                          <a:effectLst/>
                        </a:rPr>
                        <a:t>57000</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48390281"/>
                  </a:ext>
                </a:extLst>
              </a:tr>
              <a:tr h="280524">
                <a:tc>
                  <a:txBody>
                    <a:bodyPr/>
                    <a:lstStyle/>
                    <a:p>
                      <a:r>
                        <a:rPr lang="en-US" sz="1100">
                          <a:effectLst/>
                        </a:rPr>
                        <a:t>Senior</a:t>
                      </a:r>
                      <a:endParaRPr lang="en-GB" sz="1200">
                        <a:solidFill>
                          <a:srgbClr val="262626"/>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100" dirty="0">
                          <a:effectLst/>
                        </a:rPr>
                        <a:t>80000</a:t>
                      </a:r>
                      <a:endParaRPr lang="en-GB" sz="1200" dirty="0">
                        <a:solidFill>
                          <a:srgbClr val="262626"/>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00636038"/>
                  </a:ext>
                </a:extLst>
              </a:tr>
            </a:tbl>
          </a:graphicData>
        </a:graphic>
      </p:graphicFrame>
      <p:sp>
        <p:nvSpPr>
          <p:cNvPr id="6" name="TextBox 5">
            <a:extLst>
              <a:ext uri="{FF2B5EF4-FFF2-40B4-BE49-F238E27FC236}">
                <a16:creationId xmlns:a16="http://schemas.microsoft.com/office/drawing/2014/main" id="{74C76025-3F50-BF03-DDD4-779CE2A8EB14}"/>
              </a:ext>
            </a:extLst>
          </p:cNvPr>
          <p:cNvSpPr txBox="1"/>
          <p:nvPr/>
        </p:nvSpPr>
        <p:spPr>
          <a:xfrm>
            <a:off x="105937" y="2122944"/>
            <a:ext cx="11870472" cy="3970318"/>
          </a:xfrm>
          <a:prstGeom prst="rect">
            <a:avLst/>
          </a:prstGeom>
          <a:noFill/>
        </p:spPr>
        <p:txBody>
          <a:bodyPr wrap="square">
            <a:spAutoFit/>
          </a:bodyPr>
          <a:lstStyle/>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To Get indictive hourly rate we will take the mean of the levels</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38000 + 57000 + 80000 / 3 = 58333</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From this we can calculate an average daily rate</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58333 / 365 = Daily Rate of £159.81</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If we then take this value and divide by 8.0 the standard working hours in day in a 40 Hour working week, we get an adjusted hourly rate of £19.97.</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 </a:t>
            </a:r>
            <a:endParaRPr lang="en-GB" sz="2000" dirty="0">
              <a:effectLst/>
              <a:latin typeface="Times New Roman" panose="02020603050405020304" pitchFamily="18" charset="0"/>
              <a:ea typeface="Times New Roman" panose="02020603050405020304" pitchFamily="18" charset="0"/>
            </a:endParaRPr>
          </a:p>
          <a:p>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From this we can calculate the development cost of the solution is </a:t>
            </a:r>
            <a:r>
              <a:rPr lang="en-US" sz="1800" b="1" dirty="0">
                <a:effectLst/>
                <a:latin typeface="Century Gothic" panose="020B0502020202020204" pitchFamily="34" charset="0"/>
                <a:ea typeface="Century Gothic" panose="020B0502020202020204" pitchFamily="34" charset="0"/>
                <a:cs typeface="Times New Roman" panose="02020603050405020304" pitchFamily="18" charset="0"/>
              </a:rPr>
              <a:t>£6492.28 </a:t>
            </a:r>
            <a:r>
              <a:rPr lang="en-US" sz="1800" dirty="0">
                <a:effectLst/>
                <a:latin typeface="Century Gothic" panose="020B0502020202020204" pitchFamily="34" charset="0"/>
                <a:ea typeface="Century Gothic" panose="020B0502020202020204" pitchFamily="34" charset="0"/>
                <a:cs typeface="Times New Roman" panose="02020603050405020304" pitchFamily="18" charset="0"/>
              </a:rPr>
              <a:t>this is higher than predicted due to the time taken being longer then first predicted along with increased inflation pressures driving up developer pay meaning development now costs more than it did just a few weeks ago</a:t>
            </a:r>
            <a:endParaRPr lang="en-GB" sz="2000" dirty="0">
              <a:effectLst/>
              <a:latin typeface="Times New Roman" panose="02020603050405020304" pitchFamily="18" charset="0"/>
              <a:ea typeface="Times New Roman" panose="02020603050405020304" pitchFamily="18" charset="0"/>
            </a:endParaRPr>
          </a:p>
        </p:txBody>
      </p:sp>
      <p:pic>
        <p:nvPicPr>
          <p:cNvPr id="7" name="Pay" descr="Pay">
            <a:hlinkClick r:id="" action="ppaction://media"/>
            <a:extLst>
              <a:ext uri="{FF2B5EF4-FFF2-40B4-BE49-F238E27FC236}">
                <a16:creationId xmlns:a16="http://schemas.microsoft.com/office/drawing/2014/main" id="{2BD383D6-4E6C-C053-5CF7-C74E0AE2B5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64820" y="2703358"/>
            <a:ext cx="812800" cy="812800"/>
          </a:xfrm>
          <a:prstGeom prst="rect">
            <a:avLst/>
          </a:prstGeom>
          <a:ln>
            <a:solidFill>
              <a:schemeClr val="tx1"/>
            </a:solidFill>
          </a:ln>
        </p:spPr>
      </p:pic>
    </p:spTree>
    <p:extLst>
      <p:ext uri="{BB962C8B-B14F-4D97-AF65-F5344CB8AC3E}">
        <p14:creationId xmlns:p14="http://schemas.microsoft.com/office/powerpoint/2010/main" val="5911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9E83-5A1B-6371-27DE-A6469E469BB7}"/>
              </a:ext>
            </a:extLst>
          </p:cNvPr>
          <p:cNvSpPr>
            <a:spLocks noGrp="1"/>
          </p:cNvSpPr>
          <p:nvPr>
            <p:ph type="title"/>
          </p:nvPr>
        </p:nvSpPr>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Key Project Risks</a:t>
            </a:r>
            <a:endParaRPr lang="en-US" dirty="0"/>
          </a:p>
        </p:txBody>
      </p:sp>
      <p:sp>
        <p:nvSpPr>
          <p:cNvPr id="3" name="Content Placeholder 2">
            <a:extLst>
              <a:ext uri="{FF2B5EF4-FFF2-40B4-BE49-F238E27FC236}">
                <a16:creationId xmlns:a16="http://schemas.microsoft.com/office/drawing/2014/main" id="{E6BE0B79-8758-E08D-458C-9B5525165BBC}"/>
              </a:ext>
            </a:extLst>
          </p:cNvPr>
          <p:cNvSpPr>
            <a:spLocks noGrp="1"/>
          </p:cNvSpPr>
          <p:nvPr>
            <p:ph idx="1"/>
          </p:nvPr>
        </p:nvSpPr>
        <p:spPr>
          <a:xfrm>
            <a:off x="433552" y="1721594"/>
            <a:ext cx="10820400" cy="4920944"/>
          </a:xfrm>
        </p:spPr>
        <p:txBody>
          <a:bodyPr>
            <a:normAutofit fontScale="77500" lnSpcReduction="20000"/>
          </a:bodyPr>
          <a:lstStyle/>
          <a:p>
            <a:endParaRPr lang="en-US" sz="3600" dirty="0"/>
          </a:p>
          <a:p>
            <a:r>
              <a:rPr lang="en-US" sz="3600" dirty="0"/>
              <a:t>Requirements Interpretation </a:t>
            </a:r>
          </a:p>
          <a:p>
            <a:pPr marL="0" indent="0">
              <a:buNone/>
            </a:pPr>
            <a:r>
              <a:rPr lang="en-US" dirty="0"/>
              <a:t>The first of these was the requirements for the project being quite open this meant that a fair amount of interpretation was required in that regard to what you would like in your solution I think we would have preferred a more ridged requirements that being said having creative freedom was welcome and we hope you like the solution that has been provided.</a:t>
            </a:r>
            <a:endParaRPr lang="en-GB" dirty="0"/>
          </a:p>
          <a:p>
            <a:pPr marL="0" indent="0">
              <a:buNone/>
            </a:pPr>
            <a:endParaRPr lang="en-US" sz="3600" dirty="0"/>
          </a:p>
          <a:p>
            <a:r>
              <a:rPr lang="en-US" sz="3600" dirty="0"/>
              <a:t>Distributed Development Team</a:t>
            </a:r>
          </a:p>
          <a:p>
            <a:pPr marL="0" indent="0">
              <a:buNone/>
            </a:pPr>
            <a:r>
              <a:rPr lang="en-US" dirty="0"/>
              <a:t>The second risk that we encountered was that due to the distributed nature of the development team it was not always as easy to communicate then if the team was centrally located.</a:t>
            </a:r>
            <a:endParaRPr lang="en-GB" dirty="0"/>
          </a:p>
          <a:p>
            <a:pPr marL="0" indent="0">
              <a:buNone/>
            </a:pPr>
            <a:endParaRPr lang="en-US" sz="3600" dirty="0"/>
          </a:p>
          <a:p>
            <a:r>
              <a:rPr lang="en-US" sz="3600" dirty="0"/>
              <a:t>Knowledge </a:t>
            </a:r>
          </a:p>
          <a:p>
            <a:pPr marL="0" indent="0">
              <a:buNone/>
            </a:pPr>
            <a:r>
              <a:rPr lang="en-US" dirty="0"/>
              <a:t>The Third Risk we encountered was the members of the team are not experts therefore some of the choices and decisions made may not be the same as those made by a team with a wider knowledge base or real world experience this was most apparent in prediction of time as time predicted for a task to take place did not align with what actually happened with some more experience this could be overcome but for this initial phase this proved to be a challenge. </a:t>
            </a:r>
            <a:endParaRPr lang="en-GB" dirty="0"/>
          </a:p>
          <a:p>
            <a:endParaRPr lang="en-US" sz="3600" dirty="0"/>
          </a:p>
        </p:txBody>
      </p:sp>
      <p:pic>
        <p:nvPicPr>
          <p:cNvPr id="1026" name="Picture 2" descr="Python (programming language) - Wikipedia">
            <a:extLst>
              <a:ext uri="{FF2B5EF4-FFF2-40B4-BE49-F238E27FC236}">
                <a16:creationId xmlns:a16="http://schemas.microsoft.com/office/drawing/2014/main" id="{1F3DF202-0906-C1EF-5263-4A53C3C1DF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607108"/>
            <a:ext cx="1150883" cy="1150883"/>
          </a:xfrm>
          <a:prstGeom prst="rect">
            <a:avLst/>
          </a:prstGeom>
          <a:noFill/>
          <a:extLst>
            <a:ext uri="{909E8E84-426E-40DD-AFC4-6F175D3DCCD1}">
              <a14:hiddenFill xmlns:a14="http://schemas.microsoft.com/office/drawing/2010/main">
                <a:solidFill>
                  <a:srgbClr val="FFFFFF"/>
                </a:solidFill>
              </a14:hiddenFill>
            </a:ext>
          </a:extLst>
        </p:spPr>
      </p:pic>
      <p:pic>
        <p:nvPicPr>
          <p:cNvPr id="4" name="Design11" descr="Design11">
            <a:hlinkClick r:id="" action="ppaction://media"/>
            <a:extLst>
              <a:ext uri="{FF2B5EF4-FFF2-40B4-BE49-F238E27FC236}">
                <a16:creationId xmlns:a16="http://schemas.microsoft.com/office/drawing/2014/main" id="{8348F9D4-448D-8DB6-FA09-C53CC7D51E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53952" y="2870201"/>
            <a:ext cx="812800" cy="812800"/>
          </a:xfrm>
          <a:prstGeom prst="rect">
            <a:avLst/>
          </a:prstGeom>
          <a:ln>
            <a:solidFill>
              <a:schemeClr val="tx1"/>
            </a:solidFill>
          </a:ln>
        </p:spPr>
      </p:pic>
      <p:pic>
        <p:nvPicPr>
          <p:cNvPr id="5" name="Design12" descr="Design12">
            <a:hlinkClick r:id="" action="ppaction://media"/>
            <a:extLst>
              <a:ext uri="{FF2B5EF4-FFF2-40B4-BE49-F238E27FC236}">
                <a16:creationId xmlns:a16="http://schemas.microsoft.com/office/drawing/2014/main" id="{07E7BF14-9BB9-E2DE-5BD4-12657E19072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253952" y="4089401"/>
            <a:ext cx="812800" cy="812800"/>
          </a:xfrm>
          <a:prstGeom prst="rect">
            <a:avLst/>
          </a:prstGeom>
          <a:ln>
            <a:solidFill>
              <a:schemeClr val="tx1"/>
            </a:solidFill>
          </a:ln>
        </p:spPr>
      </p:pic>
      <p:pic>
        <p:nvPicPr>
          <p:cNvPr id="6" name="Design13" descr="Design13">
            <a:hlinkClick r:id="" action="ppaction://media"/>
            <a:extLst>
              <a:ext uri="{FF2B5EF4-FFF2-40B4-BE49-F238E27FC236}">
                <a16:creationId xmlns:a16="http://schemas.microsoft.com/office/drawing/2014/main" id="{031F77DB-FBAE-ECDA-1A5B-F7DA5E12547C}"/>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253952" y="5687227"/>
            <a:ext cx="812800" cy="812800"/>
          </a:xfrm>
          <a:prstGeom prst="rect">
            <a:avLst/>
          </a:prstGeom>
          <a:ln>
            <a:solidFill>
              <a:schemeClr val="tx1"/>
            </a:solidFill>
          </a:ln>
        </p:spPr>
      </p:pic>
    </p:spTree>
    <p:extLst>
      <p:ext uri="{BB962C8B-B14F-4D97-AF65-F5344CB8AC3E}">
        <p14:creationId xmlns:p14="http://schemas.microsoft.com/office/powerpoint/2010/main" val="148465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62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4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0D57-DFC3-8EF2-52E9-7852EFE5EE14}"/>
              </a:ext>
            </a:extLst>
          </p:cNvPr>
          <p:cNvSpPr>
            <a:spLocks noGrp="1"/>
          </p:cNvSpPr>
          <p:nvPr>
            <p:ph type="title"/>
          </p:nvPr>
        </p:nvSpPr>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Path to production</a:t>
            </a:r>
            <a:endParaRPr lang="en-US" dirty="0"/>
          </a:p>
        </p:txBody>
      </p:sp>
      <p:sp>
        <p:nvSpPr>
          <p:cNvPr id="3" name="Content Placeholder 2">
            <a:extLst>
              <a:ext uri="{FF2B5EF4-FFF2-40B4-BE49-F238E27FC236}">
                <a16:creationId xmlns:a16="http://schemas.microsoft.com/office/drawing/2014/main" id="{A15F8DAA-DB95-E9C6-1368-85A75D86937B}"/>
              </a:ext>
            </a:extLst>
          </p:cNvPr>
          <p:cNvSpPr>
            <a:spLocks noGrp="1"/>
          </p:cNvSpPr>
          <p:nvPr>
            <p:ph idx="1"/>
          </p:nvPr>
        </p:nvSpPr>
        <p:spPr/>
        <p:txBody>
          <a:bodyPr/>
          <a:lstStyle/>
          <a:p>
            <a:pPr marL="0" lvl="0" indent="0">
              <a:buNone/>
            </a:pPr>
            <a:r>
              <a:rPr lang="en-US" b="1" dirty="0"/>
              <a:t>Security / Monitoring</a:t>
            </a:r>
            <a:endParaRPr lang="en-GB" dirty="0"/>
          </a:p>
          <a:p>
            <a:r>
              <a:rPr lang="en-US" dirty="0"/>
              <a:t>Step one is to strengthen the security position of the solution while hosting and infrastructure security is outside of our remit as developers, we would recommend putting in IDS monitoring solution in place and ensuring that there is full auditing of users and configuration events.</a:t>
            </a:r>
            <a:endParaRPr lang="en-GB" dirty="0"/>
          </a:p>
          <a:p>
            <a:r>
              <a:rPr lang="en-US" dirty="0"/>
              <a:t>We also recommend a regular penetration test of the solution to ensure that the game and underlying supporting services and infrastructure are secure and not vulnerable to attack</a:t>
            </a:r>
            <a:endParaRPr lang="en-GB" dirty="0"/>
          </a:p>
          <a:p>
            <a:pPr marL="0" indent="0">
              <a:buNone/>
            </a:pPr>
            <a:endParaRPr lang="en-US" dirty="0"/>
          </a:p>
        </p:txBody>
      </p:sp>
      <p:pic>
        <p:nvPicPr>
          <p:cNvPr id="4" name="Design14" descr="Design14">
            <a:hlinkClick r:id="" action="ppaction://media"/>
            <a:extLst>
              <a:ext uri="{FF2B5EF4-FFF2-40B4-BE49-F238E27FC236}">
                <a16:creationId xmlns:a16="http://schemas.microsoft.com/office/drawing/2014/main" id="{16F2AFEC-FAE1-A41B-2D32-5EF9D0FBA4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99800" y="2818044"/>
            <a:ext cx="812800" cy="812800"/>
          </a:xfrm>
          <a:prstGeom prst="rect">
            <a:avLst/>
          </a:prstGeom>
          <a:ln>
            <a:solidFill>
              <a:schemeClr val="tx1"/>
            </a:solidFill>
          </a:ln>
        </p:spPr>
      </p:pic>
    </p:spTree>
    <p:extLst>
      <p:ext uri="{BB962C8B-B14F-4D97-AF65-F5344CB8AC3E}">
        <p14:creationId xmlns:p14="http://schemas.microsoft.com/office/powerpoint/2010/main" val="72116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B27B-5518-D125-EE63-6ED505D4A553}"/>
              </a:ext>
            </a:extLst>
          </p:cNvPr>
          <p:cNvSpPr>
            <a:spLocks noGrp="1"/>
          </p:cNvSpPr>
          <p:nvPr>
            <p:ph type="title"/>
          </p:nvPr>
        </p:nvSpPr>
        <p:spPr/>
        <p:txBody>
          <a:bodyPr>
            <a:normAutofit/>
          </a:bodyPr>
          <a:lstStyle/>
          <a:p>
            <a:r>
              <a:rPr lang="en-US" sz="4800"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Path to production</a:t>
            </a:r>
          </a:p>
        </p:txBody>
      </p:sp>
      <p:sp>
        <p:nvSpPr>
          <p:cNvPr id="3" name="Content Placeholder 2">
            <a:extLst>
              <a:ext uri="{FF2B5EF4-FFF2-40B4-BE49-F238E27FC236}">
                <a16:creationId xmlns:a16="http://schemas.microsoft.com/office/drawing/2014/main" id="{A7F94F5B-8FC4-9CC0-A029-276FEE2BBE56}"/>
              </a:ext>
            </a:extLst>
          </p:cNvPr>
          <p:cNvSpPr>
            <a:spLocks noGrp="1"/>
          </p:cNvSpPr>
          <p:nvPr>
            <p:ph idx="1"/>
          </p:nvPr>
        </p:nvSpPr>
        <p:spPr>
          <a:xfrm>
            <a:off x="384718" y="1713177"/>
            <a:ext cx="10820400" cy="2546589"/>
          </a:xfrm>
        </p:spPr>
        <p:txBody>
          <a:bodyPr/>
          <a:lstStyle/>
          <a:p>
            <a:pPr marL="0" lvl="0" indent="0">
              <a:buNone/>
            </a:pP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Resilience</a:t>
            </a:r>
            <a:r>
              <a:rPr lang="en-US" sz="2800" b="1" dirty="0">
                <a:ln w="22225">
                  <a:solidFill>
                    <a:schemeClr val="accent2"/>
                  </a:solidFill>
                  <a:prstDash val="solid"/>
                </a:ln>
                <a:solidFill>
                  <a:schemeClr val="accent2">
                    <a:lumMod val="40000"/>
                    <a:lumOff val="60000"/>
                  </a:schemeClr>
                </a:solidFill>
              </a:rPr>
              <a:t> </a:t>
            </a:r>
            <a:endParaRPr lang="en-GB" sz="2800" b="1" dirty="0">
              <a:ln w="22225">
                <a:solidFill>
                  <a:schemeClr val="accent2"/>
                </a:solidFill>
                <a:prstDash val="solid"/>
              </a:ln>
              <a:solidFill>
                <a:schemeClr val="accent2">
                  <a:lumMod val="40000"/>
                  <a:lumOff val="60000"/>
                </a:schemeClr>
              </a:solidFill>
            </a:endParaRPr>
          </a:p>
          <a:p>
            <a:r>
              <a:rPr lang="en-US" dirty="0"/>
              <a:t>Your current solution is hosted in a single datacenter, before any full scale move to production it is recommended that the solution be distributed across multiple data centers to allow for unforeseen outages and to enable the option of DR. With a move to production, we would also recommend a higher availability design on the infrastructure side to allow for failure of components without compromising the ability of users to access the game. </a:t>
            </a:r>
            <a:endParaRPr lang="en-GB" dirty="0"/>
          </a:p>
          <a:p>
            <a:pPr marL="0" indent="0">
              <a:buNone/>
            </a:pPr>
            <a:endParaRPr lang="en-US" dirty="0"/>
          </a:p>
        </p:txBody>
      </p:sp>
      <p:sp>
        <p:nvSpPr>
          <p:cNvPr id="6" name="TextBox 5">
            <a:extLst>
              <a:ext uri="{FF2B5EF4-FFF2-40B4-BE49-F238E27FC236}">
                <a16:creationId xmlns:a16="http://schemas.microsoft.com/office/drawing/2014/main" id="{3F8BEB4B-BBC5-88F1-8838-AA0284321289}"/>
              </a:ext>
            </a:extLst>
          </p:cNvPr>
          <p:cNvSpPr txBox="1"/>
          <p:nvPr/>
        </p:nvSpPr>
        <p:spPr>
          <a:xfrm>
            <a:off x="384718" y="4515938"/>
            <a:ext cx="10820399" cy="1938992"/>
          </a:xfrm>
          <a:prstGeom prst="rect">
            <a:avLst/>
          </a:prstGeom>
          <a:noFill/>
        </p:spPr>
        <p:txBody>
          <a:bodyPr wrap="square">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entury Gothic" panose="020B0502020202020204" pitchFamily="34" charset="0"/>
                <a:ea typeface="Century Gothic" panose="020B0502020202020204" pitchFamily="34" charset="0"/>
                <a:cs typeface="Times New Roman" panose="02020603050405020304" pitchFamily="18" charset="0"/>
              </a:rPr>
              <a:t>Support and Training</a:t>
            </a:r>
            <a:endParaRPr lang="en-US" sz="3200" dirty="0">
              <a:effectLst/>
              <a:latin typeface="Century Gothic" panose="020B0502020202020204" pitchFamily="34" charset="0"/>
              <a:ea typeface="Century Gothic" panose="020B0502020202020204" pitchFamily="34" charset="0"/>
              <a:cs typeface="Times New Roman" panose="02020603050405020304" pitchFamily="18" charset="0"/>
            </a:endParaRPr>
          </a:p>
          <a:p>
            <a:pPr marL="285750" indent="-285750">
              <a:buFont typeface="Arial" panose="020B0604020202020204" pitchFamily="34" charset="0"/>
              <a:buChar char="•"/>
            </a:pPr>
            <a:r>
              <a:rPr lang="en-US" sz="2200" dirty="0">
                <a:effectLst/>
                <a:latin typeface="Century Gothic" panose="020B0502020202020204" pitchFamily="34" charset="0"/>
                <a:ea typeface="Century Gothic" panose="020B0502020202020204" pitchFamily="34" charset="0"/>
                <a:cs typeface="Times New Roman" panose="02020603050405020304" pitchFamily="18" charset="0"/>
              </a:rPr>
              <a:t>While we are happy to provide technical support for the application, we have created for your organization for longer term support we would recommend employing someone with the necessary technical skills to fully support the application once it has reached the deployment stage.</a:t>
            </a:r>
            <a:endParaRPr lang="en-GB" sz="2200" dirty="0">
              <a:effectLst/>
              <a:latin typeface="Times New Roman" panose="02020603050405020304" pitchFamily="18" charset="0"/>
              <a:ea typeface="Times New Roman" panose="02020603050405020304" pitchFamily="18" charset="0"/>
            </a:endParaRPr>
          </a:p>
        </p:txBody>
      </p:sp>
      <p:pic>
        <p:nvPicPr>
          <p:cNvPr id="7" name="Design15" descr="Design15">
            <a:hlinkClick r:id="" action="ppaction://media"/>
            <a:extLst>
              <a:ext uri="{FF2B5EF4-FFF2-40B4-BE49-F238E27FC236}">
                <a16:creationId xmlns:a16="http://schemas.microsoft.com/office/drawing/2014/main" id="{A69E630D-5B4E-348A-8B9B-3C18892F8D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9800" y="2616200"/>
            <a:ext cx="812800" cy="812800"/>
          </a:xfrm>
          <a:prstGeom prst="rect">
            <a:avLst/>
          </a:prstGeom>
          <a:ln>
            <a:solidFill>
              <a:schemeClr val="tx1"/>
            </a:solidFill>
          </a:ln>
        </p:spPr>
      </p:pic>
      <p:pic>
        <p:nvPicPr>
          <p:cNvPr id="8" name="Design16" descr="Design16">
            <a:hlinkClick r:id="" action="ppaction://media"/>
            <a:extLst>
              <a:ext uri="{FF2B5EF4-FFF2-40B4-BE49-F238E27FC236}">
                <a16:creationId xmlns:a16="http://schemas.microsoft.com/office/drawing/2014/main" id="{12AB6D09-263D-883C-62FF-EB639F18AD04}"/>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099800" y="5079034"/>
            <a:ext cx="812800" cy="812800"/>
          </a:xfrm>
          <a:prstGeom prst="rect">
            <a:avLst/>
          </a:prstGeom>
          <a:ln>
            <a:solidFill>
              <a:schemeClr val="tx1"/>
            </a:solidFill>
          </a:ln>
        </p:spPr>
      </p:pic>
    </p:spTree>
    <p:extLst>
      <p:ext uri="{BB962C8B-B14F-4D97-AF65-F5344CB8AC3E}">
        <p14:creationId xmlns:p14="http://schemas.microsoft.com/office/powerpoint/2010/main" val="379066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9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7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413C-A009-9545-670D-DDA71EBEA1D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FD6EDF-4A74-9DE2-AC8A-863DF7C02DAB}"/>
              </a:ext>
            </a:extLst>
          </p:cNvPr>
          <p:cNvSpPr>
            <a:spLocks noGrp="1"/>
          </p:cNvSpPr>
          <p:nvPr>
            <p:ph idx="1"/>
          </p:nvPr>
        </p:nvSpPr>
        <p:spPr>
          <a:xfrm>
            <a:off x="78059" y="1527718"/>
            <a:ext cx="11428141" cy="4690968"/>
          </a:xfrm>
        </p:spPr>
        <p:txBody>
          <a:bodyPr>
            <a:normAutofit fontScale="85000" lnSpcReduction="20000"/>
          </a:bodyPr>
          <a:lstStyle/>
          <a:p>
            <a:pPr marL="0" indent="0">
              <a:buNone/>
            </a:pPr>
            <a:r>
              <a:rPr lang="en-US" b="1" dirty="0"/>
              <a:t>References</a:t>
            </a:r>
            <a:endParaRPr lang="en-GB" dirty="0"/>
          </a:p>
          <a:p>
            <a:pPr marL="0" indent="0">
              <a:buNone/>
            </a:pPr>
            <a:r>
              <a:rPr lang="en-US" dirty="0"/>
              <a:t> </a:t>
            </a:r>
            <a:endParaRPr lang="en-GB" dirty="0"/>
          </a:p>
          <a:p>
            <a:r>
              <a:rPr lang="en-US" dirty="0"/>
              <a:t>RAID Log | IST Project Management Office | University of Waterloo. (n.d.). Retrieved August 25, 2022, from https://</a:t>
            </a:r>
            <a:r>
              <a:rPr lang="en-US" dirty="0" err="1"/>
              <a:t>uwaterloo.ca</a:t>
            </a:r>
            <a:r>
              <a:rPr lang="en-US" dirty="0"/>
              <a:t>/</a:t>
            </a:r>
            <a:r>
              <a:rPr lang="en-US" dirty="0" err="1"/>
              <a:t>ist</a:t>
            </a:r>
            <a:r>
              <a:rPr lang="en-US" dirty="0"/>
              <a:t>-project-management-office/methodologies/project-management/planning/raid-log</a:t>
            </a:r>
            <a:endParaRPr lang="en-GB" dirty="0"/>
          </a:p>
          <a:p>
            <a:pPr marL="0" indent="0">
              <a:buNone/>
            </a:pPr>
            <a:r>
              <a:rPr lang="en-US" dirty="0"/>
              <a:t> </a:t>
            </a:r>
            <a:endParaRPr lang="en-GB" dirty="0"/>
          </a:p>
          <a:p>
            <a:r>
              <a:rPr lang="en-US" dirty="0"/>
              <a:t>PID - Project Initiation Document - purpose &amp; contents. (n.d.). Retrieved August 25, 2022, from https://</a:t>
            </a:r>
            <a:r>
              <a:rPr lang="en-US" dirty="0" err="1"/>
              <a:t>www.stakeholdermap.com</a:t>
            </a:r>
            <a:r>
              <a:rPr lang="en-US" dirty="0"/>
              <a:t>/project-management/</a:t>
            </a:r>
            <a:r>
              <a:rPr lang="en-US" dirty="0" err="1"/>
              <a:t>pid.html</a:t>
            </a:r>
            <a:endParaRPr lang="en-GB" dirty="0"/>
          </a:p>
          <a:p>
            <a:pPr marL="0" indent="0">
              <a:buNone/>
            </a:pPr>
            <a:r>
              <a:rPr lang="en-US" dirty="0"/>
              <a:t> </a:t>
            </a:r>
            <a:endParaRPr lang="en-GB" dirty="0"/>
          </a:p>
          <a:p>
            <a:r>
              <a:rPr lang="en-US" dirty="0"/>
              <a:t>Project Initiation Documentation :: PRINCE2® wiki. (n.d.). Retrieved August 25, 2022, from https://prince2.wiki/management-products/project-initiation-documentation/</a:t>
            </a:r>
            <a:endParaRPr lang="en-GB" dirty="0"/>
          </a:p>
          <a:p>
            <a:pPr marL="0" indent="0">
              <a:buNone/>
            </a:pPr>
            <a:r>
              <a:rPr lang="en-US" dirty="0"/>
              <a:t> </a:t>
            </a:r>
            <a:endParaRPr lang="en-GB" dirty="0"/>
          </a:p>
          <a:p>
            <a:r>
              <a:rPr lang="en-US" dirty="0"/>
              <a:t>Garcia, D. (n.d.). </a:t>
            </a:r>
            <a:r>
              <a:rPr lang="en-US" dirty="0" err="1"/>
              <a:t>GamesCrafters</a:t>
            </a:r>
            <a:r>
              <a:rPr lang="en-US" dirty="0"/>
              <a:t>: Tic-Tac-Toe. </a:t>
            </a:r>
            <a:r>
              <a:rPr lang="en-US" dirty="0" err="1"/>
              <a:t>Gamescrafters.Berkeley.Edu</a:t>
            </a:r>
            <a:r>
              <a:rPr lang="en-US" dirty="0"/>
              <a:t>. Retrieved August 25, 2022, from http://</a:t>
            </a:r>
            <a:r>
              <a:rPr lang="en-US" dirty="0" err="1"/>
              <a:t>gamescrafters.berkeley.edu</a:t>
            </a:r>
            <a:r>
              <a:rPr lang="en-US" dirty="0"/>
              <a:t>/</a:t>
            </a:r>
            <a:r>
              <a:rPr lang="en-US" dirty="0" err="1"/>
              <a:t>games.php?game</a:t>
            </a:r>
            <a:r>
              <a:rPr lang="en-US" dirty="0"/>
              <a:t>=</a:t>
            </a:r>
            <a:r>
              <a:rPr lang="en-US" dirty="0" err="1"/>
              <a:t>tictactoe</a:t>
            </a:r>
            <a:endParaRPr lang="en-GB" dirty="0"/>
          </a:p>
          <a:p>
            <a:pPr marL="0" indent="0">
              <a:buNone/>
            </a:pPr>
            <a:r>
              <a:rPr lang="en-US" dirty="0"/>
              <a:t> </a:t>
            </a:r>
            <a:endParaRPr lang="en-GB" dirty="0"/>
          </a:p>
          <a:p>
            <a:r>
              <a:rPr lang="en-US" dirty="0"/>
              <a:t>Tic-Tac-Toe. (2002). Wolfram </a:t>
            </a:r>
            <a:r>
              <a:rPr lang="en-US" dirty="0" err="1"/>
              <a:t>MathWorld</a:t>
            </a:r>
            <a:r>
              <a:rPr lang="en-US" dirty="0"/>
              <a:t>. http://</a:t>
            </a:r>
            <a:r>
              <a:rPr lang="en-US" dirty="0" err="1"/>
              <a:t>mathworld.wolfram.com</a:t>
            </a:r>
            <a:r>
              <a:rPr lang="en-US" dirty="0"/>
              <a:t>/Tic-Tac-</a:t>
            </a:r>
            <a:r>
              <a:rPr lang="en-US" dirty="0" err="1"/>
              <a:t>Toe.html</a:t>
            </a:r>
            <a:endParaRPr lang="en-GB" dirty="0"/>
          </a:p>
          <a:p>
            <a:pPr marL="0" indent="0">
              <a:buNone/>
            </a:pPr>
            <a:endParaRPr lang="en-GB" dirty="0"/>
          </a:p>
          <a:p>
            <a:endParaRPr lang="en-US" dirty="0"/>
          </a:p>
        </p:txBody>
      </p:sp>
    </p:spTree>
    <p:extLst>
      <p:ext uri="{BB962C8B-B14F-4D97-AF65-F5344CB8AC3E}">
        <p14:creationId xmlns:p14="http://schemas.microsoft.com/office/powerpoint/2010/main" val="189323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03FC-EDB9-8345-1C9D-866694D0EF50}"/>
              </a:ext>
            </a:extLst>
          </p:cNvPr>
          <p:cNvSpPr>
            <a:spLocks noGrp="1"/>
          </p:cNvSpPr>
          <p:nvPr>
            <p:ph type="title"/>
          </p:nvPr>
        </p:nvSpPr>
        <p:spPr>
          <a:xfrm>
            <a:off x="685800" y="764373"/>
            <a:ext cx="10820400" cy="1293028"/>
          </a:xfrm>
        </p:spPr>
        <p:txBody>
          <a:bodyPr/>
          <a:lstStyle/>
          <a:p>
            <a:r>
              <a:rPr lang="en-US" dirty="0"/>
              <a:t>Thankyou for watching our presentation </a:t>
            </a:r>
          </a:p>
        </p:txBody>
      </p:sp>
      <p:sp>
        <p:nvSpPr>
          <p:cNvPr id="3" name="Content Placeholder 2">
            <a:extLst>
              <a:ext uri="{FF2B5EF4-FFF2-40B4-BE49-F238E27FC236}">
                <a16:creationId xmlns:a16="http://schemas.microsoft.com/office/drawing/2014/main" id="{E294B383-F2E3-6F4C-188B-4269834BCBFD}"/>
              </a:ext>
            </a:extLst>
          </p:cNvPr>
          <p:cNvSpPr>
            <a:spLocks noGrp="1"/>
          </p:cNvSpPr>
          <p:nvPr>
            <p:ph idx="1"/>
          </p:nvPr>
        </p:nvSpPr>
        <p:spPr/>
        <p:txBody>
          <a:bodyPr/>
          <a:lstStyle/>
          <a:p>
            <a:r>
              <a:rPr lang="en-US" dirty="0"/>
              <a:t>https://</a:t>
            </a:r>
            <a:r>
              <a:rPr lang="en-US" dirty="0" err="1"/>
              <a:t>www.istockphoto.com</a:t>
            </a:r>
            <a:r>
              <a:rPr lang="en-US" dirty="0"/>
              <a:t>/photo/group-of-people-holding-placards-that-form-thank-you-gm508372661-45474118</a:t>
            </a:r>
          </a:p>
        </p:txBody>
      </p:sp>
      <p:pic>
        <p:nvPicPr>
          <p:cNvPr id="1026" name="Picture 2" descr="Group Of People Holding Placards That Form Thank You Thank You - Phrase Stock Photo">
            <a:extLst>
              <a:ext uri="{FF2B5EF4-FFF2-40B4-BE49-F238E27FC236}">
                <a16:creationId xmlns:a16="http://schemas.microsoft.com/office/drawing/2014/main" id="{01D32588-BD95-9C1C-A61B-BAE26DF10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088"/>
            <a:ext cx="12192000" cy="596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560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41CB-6E21-F6E3-A9D0-1BBDCFFD0362}"/>
              </a:ext>
            </a:extLst>
          </p:cNvPr>
          <p:cNvSpPr>
            <a:spLocks noGrp="1"/>
          </p:cNvSpPr>
          <p:nvPr>
            <p:ph type="title"/>
          </p:nvPr>
        </p:nvSpPr>
        <p:spPr>
          <a:xfrm>
            <a:off x="2388257" y="776503"/>
            <a:ext cx="8610600" cy="1293028"/>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US" dirty="0"/>
          </a:p>
        </p:txBody>
      </p:sp>
      <p:pic>
        <p:nvPicPr>
          <p:cNvPr id="4" name="Content Placeholder 3">
            <a:extLst>
              <a:ext uri="{FF2B5EF4-FFF2-40B4-BE49-F238E27FC236}">
                <a16:creationId xmlns:a16="http://schemas.microsoft.com/office/drawing/2014/main" id="{79351B31-AB68-872C-C619-CA39AB1AE61B}"/>
              </a:ext>
            </a:extLst>
          </p:cNvPr>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0" y="1390746"/>
            <a:ext cx="6968358" cy="4907594"/>
          </a:xfrm>
          <a:prstGeom prst="rect">
            <a:avLst/>
          </a:prstGeom>
        </p:spPr>
      </p:pic>
      <p:pic>
        <p:nvPicPr>
          <p:cNvPr id="5" name="IntroDuction" descr="IntroDuction">
            <a:hlinkClick r:id="" action="ppaction://media"/>
            <a:extLst>
              <a:ext uri="{FF2B5EF4-FFF2-40B4-BE49-F238E27FC236}">
                <a16:creationId xmlns:a16="http://schemas.microsoft.com/office/drawing/2014/main" id="{9C102E6E-36DA-051F-A322-541B0ECFF9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90943" y="1898058"/>
            <a:ext cx="812800" cy="812800"/>
          </a:xfrm>
          <a:prstGeom prst="rect">
            <a:avLst/>
          </a:prstGeom>
          <a:ln>
            <a:solidFill>
              <a:schemeClr val="tx1"/>
            </a:solidFill>
          </a:ln>
        </p:spPr>
      </p:pic>
      <p:sp>
        <p:nvSpPr>
          <p:cNvPr id="6" name="Title 1">
            <a:extLst>
              <a:ext uri="{FF2B5EF4-FFF2-40B4-BE49-F238E27FC236}">
                <a16:creationId xmlns:a16="http://schemas.microsoft.com/office/drawing/2014/main" id="{304B9FCE-2ECD-BF0F-D488-6656A0B60EF5}"/>
              </a:ext>
            </a:extLst>
          </p:cNvPr>
          <p:cNvSpPr txBox="1">
            <a:spLocks/>
          </p:cNvSpPr>
          <p:nvPr/>
        </p:nvSpPr>
        <p:spPr>
          <a:xfrm>
            <a:off x="3019425" y="2551515"/>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Meeting Agenda</a:t>
            </a:r>
            <a:endParaRPr lang="en-US" dirty="0"/>
          </a:p>
        </p:txBody>
      </p:sp>
      <p:pic>
        <p:nvPicPr>
          <p:cNvPr id="7" name="Agenda" descr="Agenda">
            <a:hlinkClick r:id="" action="ppaction://media"/>
            <a:extLst>
              <a:ext uri="{FF2B5EF4-FFF2-40B4-BE49-F238E27FC236}">
                <a16:creationId xmlns:a16="http://schemas.microsoft.com/office/drawing/2014/main" id="{EAA1DA02-24C9-72EB-8790-54C6E9E6F90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990943" y="3674826"/>
            <a:ext cx="812800" cy="812800"/>
          </a:xfrm>
          <a:prstGeom prst="rect">
            <a:avLst/>
          </a:prstGeom>
          <a:ln>
            <a:solidFill>
              <a:schemeClr val="tx1"/>
            </a:solidFill>
          </a:ln>
        </p:spPr>
      </p:pic>
      <p:sp>
        <p:nvSpPr>
          <p:cNvPr id="8" name="Title 1">
            <a:extLst>
              <a:ext uri="{FF2B5EF4-FFF2-40B4-BE49-F238E27FC236}">
                <a16:creationId xmlns:a16="http://schemas.microsoft.com/office/drawing/2014/main" id="{C1382C2F-FD6E-E54A-01F7-99B0140C5D02}"/>
              </a:ext>
            </a:extLst>
          </p:cNvPr>
          <p:cNvSpPr txBox="1">
            <a:spLocks/>
          </p:cNvSpPr>
          <p:nvPr/>
        </p:nvSpPr>
        <p:spPr>
          <a:xfrm>
            <a:off x="3182976" y="4338657"/>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Team Introduction</a:t>
            </a:r>
            <a:endParaRPr lang="en-US" dirty="0"/>
          </a:p>
        </p:txBody>
      </p:sp>
      <p:pic>
        <p:nvPicPr>
          <p:cNvPr id="9" name="Intro2" descr="Intro2">
            <a:hlinkClick r:id="" action="ppaction://media"/>
            <a:extLst>
              <a:ext uri="{FF2B5EF4-FFF2-40B4-BE49-F238E27FC236}">
                <a16:creationId xmlns:a16="http://schemas.microsoft.com/office/drawing/2014/main" id="{72049723-CCF5-EA84-3EDE-2475AFFDD0CC}"/>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990943" y="5451594"/>
            <a:ext cx="812800" cy="812800"/>
          </a:xfrm>
          <a:prstGeom prst="rect">
            <a:avLst/>
          </a:prstGeom>
          <a:ln>
            <a:solidFill>
              <a:schemeClr val="tx1"/>
            </a:solidFill>
          </a:ln>
        </p:spPr>
      </p:pic>
    </p:spTree>
    <p:extLst>
      <p:ext uri="{BB962C8B-B14F-4D97-AF65-F5344CB8AC3E}">
        <p14:creationId xmlns:p14="http://schemas.microsoft.com/office/powerpoint/2010/main" val="345497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898"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18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7"/>
                </p:tgtEl>
              </p:cMediaNode>
            </p:audio>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3342-E4C9-A304-A376-1679858EB364}"/>
              </a:ext>
            </a:extLst>
          </p:cNvPr>
          <p:cNvSpPr>
            <a:spLocks noGrp="1"/>
          </p:cNvSpPr>
          <p:nvPr>
            <p:ph type="title"/>
          </p:nvPr>
        </p:nvSpPr>
        <p:spPr/>
        <p:txBody>
          <a:bodyPr>
            <a:normAutofit fontScale="90000"/>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Design Process Updates</a:t>
            </a:r>
            <a:b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b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n-US" dirty="0"/>
          </a:p>
        </p:txBody>
      </p:sp>
      <p:sp>
        <p:nvSpPr>
          <p:cNvPr id="3" name="Content Placeholder 2">
            <a:extLst>
              <a:ext uri="{FF2B5EF4-FFF2-40B4-BE49-F238E27FC236}">
                <a16:creationId xmlns:a16="http://schemas.microsoft.com/office/drawing/2014/main" id="{1D2441B6-68B4-23BE-763F-0CB7715EEDB2}"/>
              </a:ext>
            </a:extLst>
          </p:cNvPr>
          <p:cNvSpPr>
            <a:spLocks noGrp="1"/>
          </p:cNvSpPr>
          <p:nvPr>
            <p:ph idx="1"/>
          </p:nvPr>
        </p:nvSpPr>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endParaRPr lang="en-US" dirty="0"/>
          </a:p>
          <a:p>
            <a:endParaRPr lang="en-US" dirty="0"/>
          </a:p>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Dynamic Updates</a:t>
            </a:r>
          </a:p>
          <a:p>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 Scale out</a:t>
            </a:r>
          </a:p>
          <a:p>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en-US" dirty="0"/>
              <a:t> </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Language </a:t>
            </a:r>
            <a:r>
              <a:rPr lang="en-US" dirty="0"/>
              <a:t> </a:t>
            </a:r>
          </a:p>
          <a:p>
            <a:endParaRPr lang="en-US" dirty="0"/>
          </a:p>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Devices &amp; Speed</a:t>
            </a:r>
            <a:endParaRPr lang="en-US" dirty="0"/>
          </a:p>
        </p:txBody>
      </p:sp>
      <p:pic>
        <p:nvPicPr>
          <p:cNvPr id="4" name="Design1" descr="Design1">
            <a:hlinkClick r:id="" action="ppaction://media"/>
            <a:extLst>
              <a:ext uri="{FF2B5EF4-FFF2-40B4-BE49-F238E27FC236}">
                <a16:creationId xmlns:a16="http://schemas.microsoft.com/office/drawing/2014/main" id="{55703786-1B60-5D8B-B1CF-25AAFA6E606B}"/>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3601806" y="1877370"/>
            <a:ext cx="812800" cy="812800"/>
          </a:xfrm>
          <a:prstGeom prst="rect">
            <a:avLst/>
          </a:prstGeom>
          <a:ln>
            <a:solidFill>
              <a:schemeClr val="tx1"/>
            </a:solidFill>
          </a:ln>
        </p:spPr>
      </p:pic>
      <p:pic>
        <p:nvPicPr>
          <p:cNvPr id="5" name="Design2" descr="Design2">
            <a:hlinkClick r:id="" action="ppaction://media"/>
            <a:extLst>
              <a:ext uri="{FF2B5EF4-FFF2-40B4-BE49-F238E27FC236}">
                <a16:creationId xmlns:a16="http://schemas.microsoft.com/office/drawing/2014/main" id="{959D293D-E8B8-511A-19C2-358D5A760240}"/>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3601806" y="2827329"/>
            <a:ext cx="812800" cy="812800"/>
          </a:xfrm>
          <a:prstGeom prst="rect">
            <a:avLst/>
          </a:prstGeom>
          <a:ln>
            <a:solidFill>
              <a:schemeClr val="tx1"/>
            </a:solidFill>
          </a:ln>
        </p:spPr>
      </p:pic>
      <p:pic>
        <p:nvPicPr>
          <p:cNvPr id="6" name="Design3" descr="Design3">
            <a:hlinkClick r:id="" action="ppaction://media"/>
            <a:extLst>
              <a:ext uri="{FF2B5EF4-FFF2-40B4-BE49-F238E27FC236}">
                <a16:creationId xmlns:a16="http://schemas.microsoft.com/office/drawing/2014/main" id="{930B6CC1-960F-663A-B1E9-6440CA16EABD}"/>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4586326" y="2827329"/>
            <a:ext cx="812800" cy="812800"/>
          </a:xfrm>
          <a:prstGeom prst="rect">
            <a:avLst/>
          </a:prstGeom>
          <a:ln>
            <a:solidFill>
              <a:schemeClr val="tx1"/>
            </a:solidFill>
          </a:ln>
        </p:spPr>
      </p:pic>
      <p:pic>
        <p:nvPicPr>
          <p:cNvPr id="7" name="Design4" descr="Design4">
            <a:hlinkClick r:id="" action="ppaction://media"/>
            <a:extLst>
              <a:ext uri="{FF2B5EF4-FFF2-40B4-BE49-F238E27FC236}">
                <a16:creationId xmlns:a16="http://schemas.microsoft.com/office/drawing/2014/main" id="{82CF6666-D90C-D894-F2AF-50D89D47E03E}"/>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3601806" y="3710207"/>
            <a:ext cx="812800" cy="812800"/>
          </a:xfrm>
          <a:prstGeom prst="rect">
            <a:avLst/>
          </a:prstGeom>
          <a:solidFill>
            <a:schemeClr val="bg1"/>
          </a:solidFill>
          <a:ln>
            <a:solidFill>
              <a:schemeClr val="tx1"/>
            </a:solidFill>
          </a:ln>
        </p:spPr>
      </p:pic>
      <p:pic>
        <p:nvPicPr>
          <p:cNvPr id="8" name="Design5" descr="Design5">
            <a:hlinkClick r:id="" action="ppaction://media"/>
            <a:extLst>
              <a:ext uri="{FF2B5EF4-FFF2-40B4-BE49-F238E27FC236}">
                <a16:creationId xmlns:a16="http://schemas.microsoft.com/office/drawing/2014/main" id="{45B2B519-183F-75DF-D7B0-A25D11DE7573}"/>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3601806" y="4660166"/>
            <a:ext cx="812800" cy="812800"/>
          </a:xfrm>
          <a:prstGeom prst="rect">
            <a:avLst/>
          </a:prstGeom>
          <a:ln>
            <a:solidFill>
              <a:schemeClr val="tx1"/>
            </a:solidFill>
          </a:ln>
        </p:spPr>
      </p:pic>
      <p:pic>
        <p:nvPicPr>
          <p:cNvPr id="9" name="Design6" descr="Design6">
            <a:hlinkClick r:id="" action="ppaction://media"/>
            <a:extLst>
              <a:ext uri="{FF2B5EF4-FFF2-40B4-BE49-F238E27FC236}">
                <a16:creationId xmlns:a16="http://schemas.microsoft.com/office/drawing/2014/main" id="{94F78015-0AC7-9649-0169-D40B5BAAB498}"/>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4586326" y="4660166"/>
            <a:ext cx="812800" cy="812800"/>
          </a:xfrm>
          <a:prstGeom prst="rect">
            <a:avLst/>
          </a:prstGeom>
          <a:ln>
            <a:solidFill>
              <a:schemeClr val="tx1"/>
            </a:solidFill>
          </a:ln>
        </p:spPr>
      </p:pic>
      <p:pic>
        <p:nvPicPr>
          <p:cNvPr id="10" name="Design7" descr="Design7">
            <a:hlinkClick r:id="" action="ppaction://media"/>
            <a:extLst>
              <a:ext uri="{FF2B5EF4-FFF2-40B4-BE49-F238E27FC236}">
                <a16:creationId xmlns:a16="http://schemas.microsoft.com/office/drawing/2014/main" id="{1C37CCA1-754D-D82D-D496-73F32FCB6A3D}"/>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3601806" y="5610125"/>
            <a:ext cx="812800" cy="812800"/>
          </a:xfrm>
          <a:prstGeom prst="rect">
            <a:avLst/>
          </a:prstGeom>
          <a:ln>
            <a:solidFill>
              <a:schemeClr val="tx1"/>
            </a:solidFill>
          </a:ln>
        </p:spPr>
      </p:pic>
      <p:pic>
        <p:nvPicPr>
          <p:cNvPr id="11" name="Design8" descr="Design8">
            <a:hlinkClick r:id="" action="ppaction://media"/>
            <a:extLst>
              <a:ext uri="{FF2B5EF4-FFF2-40B4-BE49-F238E27FC236}">
                <a16:creationId xmlns:a16="http://schemas.microsoft.com/office/drawing/2014/main" id="{A6C4C70C-F3C0-4A25-B40F-6EC4475AEFBD}"/>
              </a:ext>
            </a:extLst>
          </p:cNvPr>
          <p:cNvPicPr>
            <a:picLocks noChangeAspect="1"/>
          </p:cNvPicPr>
          <p:nvPr>
            <a:audioFile r:link="rId16"/>
            <p:extLst>
              <p:ext uri="{DAA4B4D4-6D71-4841-9C94-3DE7FCFB9230}">
                <p14:media xmlns:p14="http://schemas.microsoft.com/office/powerpoint/2010/main" r:embed="rId15"/>
              </p:ext>
            </p:extLst>
          </p:nvPr>
        </p:nvPicPr>
        <p:blipFill>
          <a:blip r:embed="rId18"/>
          <a:stretch>
            <a:fillRect/>
          </a:stretch>
        </p:blipFill>
        <p:spPr>
          <a:xfrm>
            <a:off x="4586326" y="5610125"/>
            <a:ext cx="812800" cy="812800"/>
          </a:xfrm>
          <a:prstGeom prst="rect">
            <a:avLst/>
          </a:prstGeom>
          <a:ln>
            <a:solidFill>
              <a:schemeClr val="tx1"/>
            </a:solidFill>
          </a:ln>
        </p:spPr>
      </p:pic>
      <p:sp>
        <p:nvSpPr>
          <p:cNvPr id="12" name="Explosion 2 11">
            <a:extLst>
              <a:ext uri="{FF2B5EF4-FFF2-40B4-BE49-F238E27FC236}">
                <a16:creationId xmlns:a16="http://schemas.microsoft.com/office/drawing/2014/main" id="{619B5D95-3812-A851-ABC3-883722632AD3}"/>
              </a:ext>
            </a:extLst>
          </p:cNvPr>
          <p:cNvSpPr/>
          <p:nvPr/>
        </p:nvSpPr>
        <p:spPr>
          <a:xfrm>
            <a:off x="5570846" y="1458704"/>
            <a:ext cx="6107074" cy="3682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Your Project Design</a:t>
            </a:r>
          </a:p>
        </p:txBody>
      </p:sp>
    </p:spTree>
    <p:extLst>
      <p:ext uri="{BB962C8B-B14F-4D97-AF65-F5344CB8AC3E}">
        <p14:creationId xmlns:p14="http://schemas.microsoft.com/office/powerpoint/2010/main" val="4256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5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32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520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644"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5139"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4899"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5756"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3129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4"/>
                </p:tgtEl>
              </p:cMediaNode>
            </p:audio>
            <p:audio>
              <p:cMediaNode vol="80000">
                <p:cTn id="36" fill="hold" display="0">
                  <p:stCondLst>
                    <p:cond delay="indefinite"/>
                  </p:stCondLst>
                  <p:endCondLst>
                    <p:cond evt="onStopAudio" delay="0">
                      <p:tgtEl>
                        <p:sldTgt/>
                      </p:tgtEl>
                    </p:cond>
                  </p:endCondLst>
                </p:cTn>
                <p:tgtEl>
                  <p:spTgt spid="5"/>
                </p:tgtEl>
              </p:cMediaNode>
            </p:audio>
            <p:audio>
              <p:cMediaNode vol="80000">
                <p:cTn id="37" fill="hold" display="0">
                  <p:stCondLst>
                    <p:cond delay="indefinite"/>
                  </p:stCondLst>
                  <p:endCondLst>
                    <p:cond evt="onStopAudio" delay="0">
                      <p:tgtEl>
                        <p:sldTgt/>
                      </p:tgtEl>
                    </p:cond>
                  </p:endCondLst>
                </p:cTn>
                <p:tgtEl>
                  <p:spTgt spid="6"/>
                </p:tgtEl>
              </p:cMediaNode>
            </p:audio>
            <p:audio>
              <p:cMediaNode vol="80000">
                <p:cTn id="38" fill="hold" display="0">
                  <p:stCondLst>
                    <p:cond delay="indefinite"/>
                  </p:stCondLst>
                  <p:endCondLst>
                    <p:cond evt="onStopAudio" delay="0">
                      <p:tgtEl>
                        <p:sldTgt/>
                      </p:tgtEl>
                    </p:cond>
                  </p:endCondLst>
                </p:cTn>
                <p:tgtEl>
                  <p:spTgt spid="7"/>
                </p:tgtEl>
              </p:cMediaNode>
            </p:audio>
            <p:audio>
              <p:cMediaNode vol="80000">
                <p:cTn id="39" fill="hold" display="0">
                  <p:stCondLst>
                    <p:cond delay="indefinite"/>
                  </p:stCondLst>
                  <p:endCondLst>
                    <p:cond evt="onStopAudio" delay="0">
                      <p:tgtEl>
                        <p:sldTgt/>
                      </p:tgtEl>
                    </p:cond>
                  </p:endCondLst>
                </p:cTn>
                <p:tgtEl>
                  <p:spTgt spid="8"/>
                </p:tgtEl>
              </p:cMediaNode>
            </p:audio>
            <p:audio>
              <p:cMediaNode vol="80000">
                <p:cTn id="40" fill="hold" display="0">
                  <p:stCondLst>
                    <p:cond delay="indefinite"/>
                  </p:stCondLst>
                  <p:endCondLst>
                    <p:cond evt="onStopAudio" delay="0">
                      <p:tgtEl>
                        <p:sldTgt/>
                      </p:tgtEl>
                    </p:cond>
                  </p:endCondLst>
                </p:cTn>
                <p:tgtEl>
                  <p:spTgt spid="9"/>
                </p:tgtEl>
              </p:cMediaNode>
            </p:audio>
            <p:audio>
              <p:cMediaNode vol="80000">
                <p:cTn id="41" fill="hold" display="0">
                  <p:stCondLst>
                    <p:cond delay="indefinite"/>
                  </p:stCondLst>
                  <p:endCondLst>
                    <p:cond evt="onStopAudio" delay="0">
                      <p:tgtEl>
                        <p:sldTgt/>
                      </p:tgtEl>
                    </p:cond>
                  </p:endCondLst>
                </p:cTn>
                <p:tgtEl>
                  <p:spTgt spid="10"/>
                </p:tgtEl>
              </p:cMediaNode>
            </p:audio>
            <p:audio>
              <p:cMediaNode vol="80000">
                <p:cTn id="42"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2B61-12BD-5EA3-2260-2F93BFB420AF}"/>
              </a:ext>
            </a:extLst>
          </p:cNvPr>
          <p:cNvSpPr>
            <a:spLocks noGrp="1"/>
          </p:cNvSpPr>
          <p:nvPr>
            <p:ph type="title"/>
          </p:nvPr>
        </p:nvSpPr>
        <p:spPr/>
        <p:txBody>
          <a:bodyPr/>
          <a:lstStyle/>
          <a:p>
            <a:r>
              <a:rPr lang="en-US" dirty="0"/>
              <a:t>DESIGN Process</a:t>
            </a:r>
          </a:p>
        </p:txBody>
      </p:sp>
      <p:sp>
        <p:nvSpPr>
          <p:cNvPr id="3" name="Content Placeholder 2">
            <a:extLst>
              <a:ext uri="{FF2B5EF4-FFF2-40B4-BE49-F238E27FC236}">
                <a16:creationId xmlns:a16="http://schemas.microsoft.com/office/drawing/2014/main" id="{BCD7F6B4-C2DF-6734-B885-4D91549FF0B3}"/>
              </a:ext>
            </a:extLst>
          </p:cNvPr>
          <p:cNvSpPr>
            <a:spLocks noGrp="1"/>
          </p:cNvSpPr>
          <p:nvPr>
            <p:ph idx="1"/>
          </p:nvPr>
        </p:nvSpPr>
        <p:spPr/>
        <p:txBody>
          <a:bodyPr>
            <a:normAutofit fontScale="92500" lnSpcReduction="10000"/>
          </a:bodyPr>
          <a:lstStyle/>
          <a:p>
            <a:pPr marL="0" indent="0">
              <a:buNone/>
            </a:pPr>
            <a:r>
              <a:rPr lang="en-US" sz="3000" i="1" dirty="0">
                <a:solidFill>
                  <a:schemeClr val="accent6"/>
                </a:solidFill>
              </a:rPr>
              <a:t>Those who plan do better than those who do not plan, even though they rarely stick to their plan.” –  Winston Churchill</a:t>
            </a:r>
            <a:endParaRPr lang="en-GB" sz="3000" b="1" dirty="0">
              <a:solidFill>
                <a:schemeClr val="accent6"/>
              </a:solidFill>
            </a:endParaRPr>
          </a:p>
          <a:p>
            <a:endParaRPr lang="en-US" dirty="0"/>
          </a:p>
          <a:p>
            <a:pPr marL="0" indent="0">
              <a:buNone/>
            </a:pPr>
            <a:r>
              <a:rPr lang="en-US" dirty="0"/>
              <a:t>We chose the waterfall model to complete this project. Business needs and requirements must be present at the start when using the waterfall methodology. This enables the analytic team to identify the business needs and requirements precisely, improving the output in terms of meeting the needs of the organization. When team members are spread out across the nation or the globe, this strategy can be highly productive. Additionally, a waterfall model requires fewer resources to deploy than alternative approaches</a:t>
            </a:r>
            <a:r>
              <a:rPr lang="en-GB" dirty="0"/>
              <a:t> </a:t>
            </a:r>
          </a:p>
          <a:p>
            <a:pPr marL="0" indent="0">
              <a:buNone/>
            </a:pPr>
            <a:endParaRPr lang="en-GB" dirty="0"/>
          </a:p>
          <a:p>
            <a:pPr marL="0" indent="0">
              <a:buNone/>
            </a:pPr>
            <a:r>
              <a:rPr lang="en-GB" dirty="0"/>
              <a:t>We will now pass off to one of our other members (</a:t>
            </a:r>
            <a:r>
              <a:rPr lang="en-GB" dirty="0" err="1"/>
              <a:t>Sathira</a:t>
            </a:r>
            <a:r>
              <a:rPr lang="en-GB" dirty="0"/>
              <a:t>) to give a more detailed overview of the waterfall process</a:t>
            </a:r>
            <a:endParaRPr lang="en-US" dirty="0"/>
          </a:p>
        </p:txBody>
      </p:sp>
      <p:pic>
        <p:nvPicPr>
          <p:cNvPr id="4" name="Design9" descr="Design9">
            <a:hlinkClick r:id="" action="ppaction://media"/>
            <a:extLst>
              <a:ext uri="{FF2B5EF4-FFF2-40B4-BE49-F238E27FC236}">
                <a16:creationId xmlns:a16="http://schemas.microsoft.com/office/drawing/2014/main" id="{92B39508-246A-F1F5-ABDB-4C85E56706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5907" y="3800222"/>
            <a:ext cx="812800" cy="812800"/>
          </a:xfrm>
          <a:prstGeom prst="rect">
            <a:avLst/>
          </a:prstGeom>
          <a:ln>
            <a:solidFill>
              <a:schemeClr val="tx1"/>
            </a:solidFill>
          </a:ln>
        </p:spPr>
      </p:pic>
    </p:spTree>
    <p:extLst>
      <p:ext uri="{BB962C8B-B14F-4D97-AF65-F5344CB8AC3E}">
        <p14:creationId xmlns:p14="http://schemas.microsoft.com/office/powerpoint/2010/main" val="161726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105A-1D08-A0E1-FA03-6D3B0CE5D6B6}"/>
              </a:ext>
            </a:extLst>
          </p:cNvPr>
          <p:cNvSpPr>
            <a:spLocks noGrp="1"/>
          </p:cNvSpPr>
          <p:nvPr>
            <p:ph type="title"/>
          </p:nvPr>
        </p:nvSpPr>
        <p:spPr/>
        <p:txBody>
          <a:bodyPr/>
          <a:lstStyle/>
          <a:p>
            <a:r>
              <a:rPr lang="en-US" dirty="0"/>
              <a:t>Waterfall</a:t>
            </a:r>
          </a:p>
        </p:txBody>
      </p:sp>
      <p:pic>
        <p:nvPicPr>
          <p:cNvPr id="1026" name="Picture 2" descr="The 5 stages of the waterfall method process">
            <a:extLst>
              <a:ext uri="{FF2B5EF4-FFF2-40B4-BE49-F238E27FC236}">
                <a16:creationId xmlns:a16="http://schemas.microsoft.com/office/drawing/2014/main" id="{7EDB905A-4C0A-6650-C090-B62B8556B54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7375" y="1737966"/>
            <a:ext cx="5122577" cy="2881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5EA9B-5179-67C6-B18D-B908441F1C8E}"/>
              </a:ext>
            </a:extLst>
          </p:cNvPr>
          <p:cNvSpPr txBox="1"/>
          <p:nvPr/>
        </p:nvSpPr>
        <p:spPr>
          <a:xfrm>
            <a:off x="4232885" y="2057401"/>
            <a:ext cx="7399979" cy="4031873"/>
          </a:xfrm>
          <a:prstGeom prst="rect">
            <a:avLst/>
          </a:prstGeom>
          <a:noFill/>
        </p:spPr>
        <p:txBody>
          <a:bodyPr wrap="square" rtlCol="0">
            <a:spAutoFit/>
          </a:bodyPr>
          <a:lstStyle/>
          <a:p>
            <a:r>
              <a:rPr lang="en-US" sz="1600" dirty="0"/>
              <a:t>Requirements – We collaborated with the other team and gathered the scope and scenarios for the project.</a:t>
            </a:r>
          </a:p>
          <a:p>
            <a:endParaRPr lang="en-US" sz="1600" dirty="0"/>
          </a:p>
          <a:p>
            <a:r>
              <a:rPr lang="en-US" sz="1600" dirty="0"/>
              <a:t>Design – The development of the technical solution, which included the tech stack being used, logical design and the scope of the application was finalized during this stage.</a:t>
            </a:r>
          </a:p>
          <a:p>
            <a:endParaRPr lang="en-US" sz="1600" dirty="0"/>
          </a:p>
          <a:p>
            <a:r>
              <a:rPr lang="en-US" sz="1600" dirty="0"/>
              <a:t>Implementation – During this stage the developers worked on developing the code base for the agreed upon requirements.</a:t>
            </a:r>
          </a:p>
          <a:p>
            <a:endParaRPr lang="en-US" sz="1600" dirty="0"/>
          </a:p>
          <a:p>
            <a:r>
              <a:rPr lang="en-US" sz="1600" dirty="0"/>
              <a:t>Verification/Testing – After the development was completed the QA did the manual testing as well as the automated testing to ensure there are no issues in the UI as well as the code it self.</a:t>
            </a:r>
          </a:p>
          <a:p>
            <a:endParaRPr lang="en-US" sz="1600" dirty="0"/>
          </a:p>
          <a:p>
            <a:r>
              <a:rPr lang="en-US" sz="1600" dirty="0"/>
              <a:t>Deployment and Maintenance – After all the testing was completed we built a pipeline which will do deployments to our docker image.</a:t>
            </a:r>
          </a:p>
        </p:txBody>
      </p:sp>
      <p:pic>
        <p:nvPicPr>
          <p:cNvPr id="4" name="Waterfall Slide">
            <a:hlinkClick r:id="" action="ppaction://media"/>
            <a:extLst>
              <a:ext uri="{FF2B5EF4-FFF2-40B4-BE49-F238E27FC236}">
                <a16:creationId xmlns:a16="http://schemas.microsoft.com/office/drawing/2014/main" id="{3856C877-8C81-9DAC-85B4-0AB0C75D68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9036" y="5479674"/>
            <a:ext cx="609600" cy="609600"/>
          </a:xfrm>
          <a:prstGeom prst="rect">
            <a:avLst/>
          </a:prstGeom>
        </p:spPr>
      </p:pic>
    </p:spTree>
    <p:extLst>
      <p:ext uri="{BB962C8B-B14F-4D97-AF65-F5344CB8AC3E}">
        <p14:creationId xmlns:p14="http://schemas.microsoft.com/office/powerpoint/2010/main" val="829517201"/>
      </p:ext>
    </p:extLst>
  </p:cSld>
  <p:clrMapOvr>
    <a:masterClrMapping/>
  </p:clrMapOvr>
  <mc:AlternateContent xmlns:mc="http://schemas.openxmlformats.org/markup-compatibility/2006" xmlns:p14="http://schemas.microsoft.com/office/powerpoint/2010/main">
    <mc:Choice Requires="p14">
      <p:transition spd="slow" p14:dur="2000" advTm="119655"/>
    </mc:Choice>
    <mc:Fallback xmlns="">
      <p:transition spd="slow" advTm="119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27EB-FF3C-CDF2-BD12-00C7B8FE07BF}"/>
              </a:ext>
            </a:extLst>
          </p:cNvPr>
          <p:cNvSpPr>
            <a:spLocks noGrp="1"/>
          </p:cNvSpPr>
          <p:nvPr>
            <p:ph type="title"/>
          </p:nvPr>
        </p:nvSpPr>
        <p:spPr>
          <a:xfrm>
            <a:off x="685800" y="764373"/>
            <a:ext cx="10820400" cy="1293028"/>
          </a:xfrm>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Your Game Technology Stack</a:t>
            </a:r>
            <a:endParaRPr lang="en-US" dirty="0"/>
          </a:p>
        </p:txBody>
      </p:sp>
      <p:sp>
        <p:nvSpPr>
          <p:cNvPr id="3" name="Content Placeholder 2">
            <a:extLst>
              <a:ext uri="{FF2B5EF4-FFF2-40B4-BE49-F238E27FC236}">
                <a16:creationId xmlns:a16="http://schemas.microsoft.com/office/drawing/2014/main" id="{EC09CFCF-585A-B1BF-92EE-F2B56E9AAEEC}"/>
              </a:ext>
            </a:extLst>
          </p:cNvPr>
          <p:cNvSpPr>
            <a:spLocks noGrp="1"/>
          </p:cNvSpPr>
          <p:nvPr>
            <p:ph idx="1"/>
          </p:nvPr>
        </p:nvSpPr>
        <p:spPr/>
        <p:txBody>
          <a:bodyPr>
            <a:normAutofit/>
          </a:bodyPr>
          <a:lstStyle/>
          <a:p>
            <a:r>
              <a:rPr lang="en-US" sz="3200" dirty="0"/>
              <a:t>Python (Development Language)</a:t>
            </a:r>
          </a:p>
          <a:p>
            <a:r>
              <a:rPr lang="en-US" sz="3200" dirty="0"/>
              <a:t>Docker (Microservices Container Engine)</a:t>
            </a:r>
          </a:p>
          <a:p>
            <a:r>
              <a:rPr lang="en-US" sz="3200" dirty="0" err="1"/>
              <a:t>Traefik</a:t>
            </a:r>
            <a:r>
              <a:rPr lang="en-US" sz="3200" dirty="0"/>
              <a:t> (SSL Reverse Proxy)</a:t>
            </a:r>
          </a:p>
          <a:p>
            <a:r>
              <a:rPr lang="en-US" sz="3200" dirty="0" err="1"/>
              <a:t>Portainer</a:t>
            </a:r>
            <a:r>
              <a:rPr lang="en-US" sz="3200" dirty="0"/>
              <a:t> (Container Management)</a:t>
            </a:r>
          </a:p>
          <a:p>
            <a:r>
              <a:rPr lang="en-US" sz="3200" dirty="0"/>
              <a:t>Lets Encrypt (SSL Certificate Provider)</a:t>
            </a:r>
          </a:p>
          <a:p>
            <a:r>
              <a:rPr lang="en-US" sz="3200" dirty="0"/>
              <a:t>Firebase (DBMS Key Store)</a:t>
            </a:r>
          </a:p>
        </p:txBody>
      </p:sp>
      <p:pic>
        <p:nvPicPr>
          <p:cNvPr id="1026" name="Picture 2" descr="Python Logo, symbol, meaning, history, PNG">
            <a:extLst>
              <a:ext uri="{FF2B5EF4-FFF2-40B4-BE49-F238E27FC236}">
                <a16:creationId xmlns:a16="http://schemas.microsoft.com/office/drawing/2014/main" id="{8350D5A8-8005-E956-84D8-A7D14F779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1716" y="3393079"/>
            <a:ext cx="2055541" cy="1156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5F3AEB-0D6E-20A5-DADF-759BB66F316A}"/>
              </a:ext>
            </a:extLst>
          </p:cNvPr>
          <p:cNvPicPr>
            <a:picLocks noChangeAspect="1"/>
          </p:cNvPicPr>
          <p:nvPr/>
        </p:nvPicPr>
        <p:blipFill>
          <a:blip r:embed="rId3"/>
          <a:stretch>
            <a:fillRect/>
          </a:stretch>
        </p:blipFill>
        <p:spPr>
          <a:xfrm>
            <a:off x="10209696" y="5051454"/>
            <a:ext cx="1339579" cy="1339579"/>
          </a:xfrm>
          <a:prstGeom prst="rect">
            <a:avLst/>
          </a:prstGeom>
        </p:spPr>
      </p:pic>
      <p:pic>
        <p:nvPicPr>
          <p:cNvPr id="1036" name="Picture 12">
            <a:extLst>
              <a:ext uri="{FF2B5EF4-FFF2-40B4-BE49-F238E27FC236}">
                <a16:creationId xmlns:a16="http://schemas.microsoft.com/office/drawing/2014/main" id="{11C1E8A3-388D-6AF5-C348-5437208F9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9880" y="4601758"/>
            <a:ext cx="1171523" cy="16169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106D7F2-7291-5F7B-6EAC-29E7271B12A1}"/>
              </a:ext>
            </a:extLst>
          </p:cNvPr>
          <p:cNvPicPr>
            <a:picLocks noChangeAspect="1"/>
          </p:cNvPicPr>
          <p:nvPr/>
        </p:nvPicPr>
        <p:blipFill>
          <a:blip r:embed="rId5"/>
          <a:stretch>
            <a:fillRect/>
          </a:stretch>
        </p:blipFill>
        <p:spPr>
          <a:xfrm>
            <a:off x="8161589" y="2820536"/>
            <a:ext cx="2048107" cy="2048107"/>
          </a:xfrm>
          <a:prstGeom prst="rect">
            <a:avLst/>
          </a:prstGeom>
        </p:spPr>
      </p:pic>
      <p:pic>
        <p:nvPicPr>
          <p:cNvPr id="11" name="Picture 10">
            <a:extLst>
              <a:ext uri="{FF2B5EF4-FFF2-40B4-BE49-F238E27FC236}">
                <a16:creationId xmlns:a16="http://schemas.microsoft.com/office/drawing/2014/main" id="{93300EDE-9FC4-1A2B-B3D1-803E27CF5108}"/>
              </a:ext>
            </a:extLst>
          </p:cNvPr>
          <p:cNvPicPr>
            <a:picLocks noChangeAspect="1"/>
          </p:cNvPicPr>
          <p:nvPr/>
        </p:nvPicPr>
        <p:blipFill>
          <a:blip r:embed="rId6"/>
          <a:stretch>
            <a:fillRect/>
          </a:stretch>
        </p:blipFill>
        <p:spPr>
          <a:xfrm>
            <a:off x="8444183" y="1610920"/>
            <a:ext cx="3463074" cy="1731537"/>
          </a:xfrm>
          <a:prstGeom prst="rect">
            <a:avLst/>
          </a:prstGeom>
        </p:spPr>
      </p:pic>
    </p:spTree>
    <p:extLst>
      <p:ext uri="{BB962C8B-B14F-4D97-AF65-F5344CB8AC3E}">
        <p14:creationId xmlns:p14="http://schemas.microsoft.com/office/powerpoint/2010/main" val="15248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F443-71E0-F869-2820-2EDFD8B54D1E}"/>
              </a:ext>
            </a:extLst>
          </p:cNvPr>
          <p:cNvSpPr>
            <a:spLocks noGrp="1"/>
          </p:cNvSpPr>
          <p:nvPr>
            <p:ph type="title"/>
          </p:nvPr>
        </p:nvSpPr>
        <p:spPr/>
        <p:txBody>
          <a:bodyPr/>
          <a:lstStyle/>
          <a:p>
            <a:r>
              <a:rPr lang="en-US" dirty="0"/>
              <a:t>Firebase</a:t>
            </a:r>
          </a:p>
        </p:txBody>
      </p:sp>
      <p:pic>
        <p:nvPicPr>
          <p:cNvPr id="2050" name="Picture 2" descr="What is Firebase and How Does it Work? - Hammer Marketing">
            <a:extLst>
              <a:ext uri="{FF2B5EF4-FFF2-40B4-BE49-F238E27FC236}">
                <a16:creationId xmlns:a16="http://schemas.microsoft.com/office/drawing/2014/main" id="{7A303449-E51F-5CD7-7DB0-DBB3CD278FD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427867" y="1171287"/>
            <a:ext cx="2935466" cy="1772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2C982E-CEE7-D528-2B7F-04F186037464}"/>
              </a:ext>
            </a:extLst>
          </p:cNvPr>
          <p:cNvSpPr txBox="1"/>
          <p:nvPr/>
        </p:nvSpPr>
        <p:spPr>
          <a:xfrm>
            <a:off x="5528789" y="1925690"/>
            <a:ext cx="5977411" cy="3139321"/>
          </a:xfrm>
          <a:prstGeom prst="rect">
            <a:avLst/>
          </a:prstGeom>
          <a:noFill/>
        </p:spPr>
        <p:txBody>
          <a:bodyPr wrap="square" rtlCol="0">
            <a:spAutoFit/>
          </a:bodyPr>
          <a:lstStyle/>
          <a:p>
            <a:pPr marL="285750" indent="-285750">
              <a:buFontTx/>
              <a:buChar char="-"/>
            </a:pPr>
            <a:r>
              <a:rPr lang="en-US" dirty="0"/>
              <a:t>Firebase was used to complete authentication and authorization  </a:t>
            </a:r>
          </a:p>
          <a:p>
            <a:pPr marL="285750" indent="-285750">
              <a:buFontTx/>
              <a:buChar char="-"/>
            </a:pPr>
            <a:endParaRPr lang="en-US" dirty="0"/>
          </a:p>
          <a:p>
            <a:pPr marL="285750" indent="-285750">
              <a:buFontTx/>
              <a:buChar char="-"/>
            </a:pPr>
            <a:r>
              <a:rPr lang="en-US" dirty="0"/>
              <a:t>Firebase allows us not to store user login information on databases managed by our team.</a:t>
            </a:r>
          </a:p>
          <a:p>
            <a:pPr marL="285750" indent="-285750">
              <a:buFontTx/>
              <a:buChar char="-"/>
            </a:pPr>
            <a:endParaRPr lang="en-US" dirty="0"/>
          </a:p>
          <a:p>
            <a:pPr marL="285750" indent="-285750">
              <a:buFontTx/>
              <a:buChar char="-"/>
            </a:pPr>
            <a:r>
              <a:rPr lang="en-US" dirty="0"/>
              <a:t>Firebase is GDPR compliant.</a:t>
            </a:r>
          </a:p>
          <a:p>
            <a:pPr marL="285750" indent="-285750">
              <a:buFontTx/>
              <a:buChar char="-"/>
            </a:pPr>
            <a:endParaRPr lang="en-US" dirty="0"/>
          </a:p>
          <a:p>
            <a:pPr marL="285750" indent="-285750">
              <a:buFontTx/>
              <a:buChar char="-"/>
            </a:pPr>
            <a:r>
              <a:rPr lang="en-US" dirty="0"/>
              <a:t>Register page and login page are all connected to the firebase service via API connection.</a:t>
            </a:r>
          </a:p>
        </p:txBody>
      </p:sp>
      <p:pic>
        <p:nvPicPr>
          <p:cNvPr id="3" name="FireBase Slide">
            <a:hlinkClick r:id="" action="ppaction://media"/>
            <a:extLst>
              <a:ext uri="{FF2B5EF4-FFF2-40B4-BE49-F238E27FC236}">
                <a16:creationId xmlns:a16="http://schemas.microsoft.com/office/drawing/2014/main" id="{8D48BE53-495D-40DE-F59A-5E052DAF1F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7867" y="5077113"/>
            <a:ext cx="609600" cy="609600"/>
          </a:xfrm>
          <a:prstGeom prst="rect">
            <a:avLst/>
          </a:prstGeom>
        </p:spPr>
      </p:pic>
    </p:spTree>
    <p:extLst>
      <p:ext uri="{BB962C8B-B14F-4D97-AF65-F5344CB8AC3E}">
        <p14:creationId xmlns:p14="http://schemas.microsoft.com/office/powerpoint/2010/main" val="487361516"/>
      </p:ext>
    </p:extLst>
  </p:cSld>
  <p:clrMapOvr>
    <a:masterClrMapping/>
  </p:clrMapOvr>
  <mc:AlternateContent xmlns:mc="http://schemas.openxmlformats.org/markup-compatibility/2006" xmlns:p14="http://schemas.microsoft.com/office/powerpoint/2010/main">
    <mc:Choice Requires="p14">
      <p:transition spd="slow" p14:dur="2000" advTm="60189"/>
    </mc:Choice>
    <mc:Fallback xmlns="">
      <p:transition spd="slow" advTm="60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1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8507-B37B-554E-676C-AF5E183988E0}"/>
              </a:ext>
            </a:extLst>
          </p:cNvPr>
          <p:cNvSpPr>
            <a:spLocks noGrp="1"/>
          </p:cNvSpPr>
          <p:nvPr>
            <p:ph type="title"/>
          </p:nvPr>
        </p:nvSpPr>
        <p:spPr/>
        <p:txBody>
          <a:bodyPr/>
          <a:lstStyle/>
          <a:p>
            <a:r>
              <a:rPr lang="en-U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Testing</a:t>
            </a:r>
            <a:endParaRPr lang="en-US" dirty="0"/>
          </a:p>
        </p:txBody>
      </p:sp>
      <p:sp>
        <p:nvSpPr>
          <p:cNvPr id="3" name="Content Placeholder 2">
            <a:extLst>
              <a:ext uri="{FF2B5EF4-FFF2-40B4-BE49-F238E27FC236}">
                <a16:creationId xmlns:a16="http://schemas.microsoft.com/office/drawing/2014/main" id="{41B947DE-F6EA-9D2F-4A1D-5D15D6D243FD}"/>
              </a:ext>
            </a:extLst>
          </p:cNvPr>
          <p:cNvSpPr>
            <a:spLocks noGrp="1"/>
          </p:cNvSpPr>
          <p:nvPr>
            <p:ph idx="1"/>
          </p:nvPr>
        </p:nvSpPr>
        <p:spPr/>
        <p:txBody>
          <a:bodyPr/>
          <a:lstStyle/>
          <a:p>
            <a:r>
              <a:rPr lang="en-US" dirty="0"/>
              <a:t>We employed a mixture of testing techniques while testing the application </a:t>
            </a:r>
            <a:endParaRPr lang="en-GB" dirty="0"/>
          </a:p>
          <a:p>
            <a:pPr lvl="0"/>
            <a:endParaRPr lang="en-US" b="1" dirty="0"/>
          </a:p>
          <a:p>
            <a:pPr lvl="0"/>
            <a:endParaRPr lang="en-US" b="1" dirty="0"/>
          </a:p>
        </p:txBody>
      </p:sp>
      <p:pic>
        <p:nvPicPr>
          <p:cNvPr id="4" name="Design10" descr="Design10">
            <a:hlinkClick r:id="" action="ppaction://media"/>
            <a:extLst>
              <a:ext uri="{FF2B5EF4-FFF2-40B4-BE49-F238E27FC236}">
                <a16:creationId xmlns:a16="http://schemas.microsoft.com/office/drawing/2014/main" id="{E05E7C61-550C-9286-2E35-A346796C72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83618" y="3393821"/>
            <a:ext cx="812800" cy="812800"/>
          </a:xfrm>
          <a:prstGeom prst="rect">
            <a:avLst/>
          </a:prstGeom>
          <a:ln>
            <a:solidFill>
              <a:schemeClr val="tx1"/>
            </a:solidFill>
          </a:ln>
        </p:spPr>
      </p:pic>
      <p:sp>
        <p:nvSpPr>
          <p:cNvPr id="5" name="Rectangle 4">
            <a:extLst>
              <a:ext uri="{FF2B5EF4-FFF2-40B4-BE49-F238E27FC236}">
                <a16:creationId xmlns:a16="http://schemas.microsoft.com/office/drawing/2014/main" id="{4A8563B1-43F1-E963-24B6-B65714838A77}"/>
              </a:ext>
            </a:extLst>
          </p:cNvPr>
          <p:cNvSpPr/>
          <p:nvPr/>
        </p:nvSpPr>
        <p:spPr>
          <a:xfrm>
            <a:off x="1701981" y="2913960"/>
            <a:ext cx="8788037" cy="2585323"/>
          </a:xfrm>
          <a:prstGeom prst="rect">
            <a:avLst/>
          </a:prstGeom>
          <a:noFill/>
        </p:spPr>
        <p:txBody>
          <a:bodyPr wrap="square" lIns="91440" tIns="45720" rIns="91440" bIns="45720">
            <a:spAutoFit/>
          </a:bodyPr>
          <a:lstStyle/>
          <a:p>
            <a:pPr lvl="0"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Manual Testing</a:t>
            </a:r>
            <a:endParaRPr lang="en-GB"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lvl="0"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Automated Testing</a:t>
            </a:r>
            <a:endParaRPr lang="en-GB"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a:p>
            <a:pPr lvl="0"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Hybrid Testing</a:t>
            </a:r>
          </a:p>
        </p:txBody>
      </p:sp>
    </p:spTree>
    <p:extLst>
      <p:ext uri="{BB962C8B-B14F-4D97-AF65-F5344CB8AC3E}">
        <p14:creationId xmlns:p14="http://schemas.microsoft.com/office/powerpoint/2010/main" val="421080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6E5E-9670-536D-5FA0-8FCBCAE2AF77}"/>
              </a:ext>
            </a:extLst>
          </p:cNvPr>
          <p:cNvSpPr>
            <a:spLocks noGrp="1"/>
          </p:cNvSpPr>
          <p:nvPr>
            <p:ph type="title"/>
          </p:nvPr>
        </p:nvSpPr>
        <p:spPr/>
        <p:txBody>
          <a:bodyPr/>
          <a:lstStyle/>
          <a:p>
            <a:r>
              <a:rPr lang="en-US" dirty="0"/>
              <a:t>COSTS</a:t>
            </a:r>
          </a:p>
        </p:txBody>
      </p:sp>
      <p:sp>
        <p:nvSpPr>
          <p:cNvPr id="3" name="Content Placeholder 2">
            <a:extLst>
              <a:ext uri="{FF2B5EF4-FFF2-40B4-BE49-F238E27FC236}">
                <a16:creationId xmlns:a16="http://schemas.microsoft.com/office/drawing/2014/main" id="{BCF87FE8-6E2E-706E-D290-4B4D0D9F1533}"/>
              </a:ext>
            </a:extLst>
          </p:cNvPr>
          <p:cNvSpPr>
            <a:spLocks noGrp="1"/>
          </p:cNvSpPr>
          <p:nvPr>
            <p:ph idx="1"/>
          </p:nvPr>
        </p:nvSpPr>
        <p:spPr>
          <a:xfrm>
            <a:off x="585439" y="1558941"/>
            <a:ext cx="10820400" cy="4024125"/>
          </a:xfrm>
        </p:spPr>
        <p:txBody>
          <a:bodyPr/>
          <a:lstStyle/>
          <a:p>
            <a:r>
              <a:rPr lang="en-US" i="1" dirty="0"/>
              <a:t>There's no point in making predictions. It's not worth speculating because nothing is set in stone and things change</a:t>
            </a:r>
            <a:r>
              <a:rPr lang="en-GB" i="1" dirty="0"/>
              <a:t> - </a:t>
            </a:r>
            <a:r>
              <a:rPr lang="en-US" i="1" dirty="0">
                <a:hlinkClick r:id="rId2"/>
              </a:rPr>
              <a:t>Cristiano Ronaldo</a:t>
            </a:r>
            <a:endParaRPr lang="en-GB" dirty="0"/>
          </a:p>
          <a:p>
            <a:endParaRPr lang="en-US" dirty="0"/>
          </a:p>
          <a:p>
            <a:endParaRPr lang="en-US" dirty="0"/>
          </a:p>
        </p:txBody>
      </p:sp>
      <p:pic>
        <p:nvPicPr>
          <p:cNvPr id="4" name="Picture 3">
            <a:extLst>
              <a:ext uri="{FF2B5EF4-FFF2-40B4-BE49-F238E27FC236}">
                <a16:creationId xmlns:a16="http://schemas.microsoft.com/office/drawing/2014/main" id="{486B3B43-71B1-88F3-83EB-3E99596964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4014" y="2298270"/>
            <a:ext cx="8246327" cy="4256020"/>
          </a:xfrm>
          <a:prstGeom prst="rect">
            <a:avLst/>
          </a:prstGeom>
        </p:spPr>
      </p:pic>
    </p:spTree>
    <p:extLst>
      <p:ext uri="{BB962C8B-B14F-4D97-AF65-F5344CB8AC3E}">
        <p14:creationId xmlns:p14="http://schemas.microsoft.com/office/powerpoint/2010/main" val="168286220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{90C7C727-1205-7A41-B1D4-3294323FE355}tf10001079_mac</Template>
  <TotalTime>5997</TotalTime>
  <Words>1179</Words>
  <Application>Microsoft Macintosh PowerPoint</Application>
  <PresentationFormat>Widescreen</PresentationFormat>
  <Paragraphs>108</Paragraphs>
  <Slides>15</Slides>
  <Notes>1</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Times New Roman</vt:lpstr>
      <vt:lpstr>Vapor Trail</vt:lpstr>
      <vt:lpstr>UOE TEAM 2 (TIC TAC TOE)</vt:lpstr>
      <vt:lpstr>Introduction</vt:lpstr>
      <vt:lpstr>Design Process Updates  </vt:lpstr>
      <vt:lpstr>DESIGN Process</vt:lpstr>
      <vt:lpstr>Waterfall</vt:lpstr>
      <vt:lpstr>Your Game Technology Stack</vt:lpstr>
      <vt:lpstr>Firebase</vt:lpstr>
      <vt:lpstr>Testing</vt:lpstr>
      <vt:lpstr>COSTS</vt:lpstr>
      <vt:lpstr>PowerPoint Presentation</vt:lpstr>
      <vt:lpstr>Key Project Risks</vt:lpstr>
      <vt:lpstr>Path to production</vt:lpstr>
      <vt:lpstr>Path to production</vt:lpstr>
      <vt:lpstr>References</vt:lpstr>
      <vt:lpstr>Thankyou for watching our presentation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 (TIC TAC TOE)</dc:title>
  <dc:creator>Ian Wolloff</dc:creator>
  <cp:lastModifiedBy>Ian Wolloff</cp:lastModifiedBy>
  <cp:revision>77</cp:revision>
  <dcterms:created xsi:type="dcterms:W3CDTF">2022-07-25T12:35:26Z</dcterms:created>
  <dcterms:modified xsi:type="dcterms:W3CDTF">2022-08-29T14:15:41Z</dcterms:modified>
</cp:coreProperties>
</file>